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8" r:id="rId3"/>
    <p:sldMasterId id="2147483691" r:id="rId4"/>
    <p:sldMasterId id="2147483704" r:id="rId5"/>
    <p:sldMasterId id="2147483717" r:id="rId6"/>
    <p:sldMasterId id="2147483729" r:id="rId7"/>
    <p:sldMasterId id="2147483741" r:id="rId8"/>
    <p:sldMasterId id="2147483755" r:id="rId9"/>
    <p:sldMasterId id="2147483767" r:id="rId10"/>
    <p:sldMasterId id="2147483771" r:id="rId11"/>
    <p:sldMasterId id="2147483789" r:id="rId12"/>
    <p:sldMasterId id="2147483792" r:id="rId13"/>
  </p:sldMasterIdLst>
  <p:notesMasterIdLst>
    <p:notesMasterId r:id="rId60"/>
  </p:notesMasterIdLst>
  <p:handoutMasterIdLst>
    <p:handoutMasterId r:id="rId61"/>
  </p:handoutMasterIdLst>
  <p:sldIdLst>
    <p:sldId id="289" r:id="rId14"/>
    <p:sldId id="296" r:id="rId15"/>
    <p:sldId id="282" r:id="rId16"/>
    <p:sldId id="258" r:id="rId17"/>
    <p:sldId id="283" r:id="rId18"/>
    <p:sldId id="332" r:id="rId19"/>
    <p:sldId id="276" r:id="rId20"/>
    <p:sldId id="273" r:id="rId21"/>
    <p:sldId id="298" r:id="rId22"/>
    <p:sldId id="300" r:id="rId23"/>
    <p:sldId id="331" r:id="rId24"/>
    <p:sldId id="279" r:id="rId25"/>
    <p:sldId id="308" r:id="rId26"/>
    <p:sldId id="269" r:id="rId27"/>
    <p:sldId id="305" r:id="rId28"/>
    <p:sldId id="341" r:id="rId29"/>
    <p:sldId id="306" r:id="rId30"/>
    <p:sldId id="333" r:id="rId31"/>
    <p:sldId id="285" r:id="rId32"/>
    <p:sldId id="322" r:id="rId33"/>
    <p:sldId id="284" r:id="rId34"/>
    <p:sldId id="320" r:id="rId35"/>
    <p:sldId id="321" r:id="rId36"/>
    <p:sldId id="286" r:id="rId37"/>
    <p:sldId id="329" r:id="rId38"/>
    <p:sldId id="330" r:id="rId39"/>
    <p:sldId id="342" r:id="rId40"/>
    <p:sldId id="344" r:id="rId41"/>
    <p:sldId id="323" r:id="rId42"/>
    <p:sldId id="327" r:id="rId43"/>
    <p:sldId id="326" r:id="rId44"/>
    <p:sldId id="336" r:id="rId45"/>
    <p:sldId id="334" r:id="rId46"/>
    <p:sldId id="335" r:id="rId47"/>
    <p:sldId id="337" r:id="rId48"/>
    <p:sldId id="338" r:id="rId49"/>
    <p:sldId id="325" r:id="rId50"/>
    <p:sldId id="328" r:id="rId51"/>
    <p:sldId id="316" r:id="rId52"/>
    <p:sldId id="312" r:id="rId53"/>
    <p:sldId id="311" r:id="rId54"/>
    <p:sldId id="315" r:id="rId55"/>
    <p:sldId id="340" r:id="rId56"/>
    <p:sldId id="318" r:id="rId57"/>
    <p:sldId id="317" r:id="rId58"/>
    <p:sldId id="339" r:id="rId59"/>
  </p:sldIdLst>
  <p:sldSz cx="9144000" cy="6858000" type="screen4x3"/>
  <p:notesSz cx="6858000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ECEDDF"/>
    <a:srgbClr val="BDDEFF"/>
    <a:srgbClr val="FFD624"/>
    <a:srgbClr val="3166CF"/>
    <a:srgbClr val="2D5EC1"/>
    <a:srgbClr val="3E6FD2"/>
    <a:srgbClr val="99CCFF"/>
    <a:srgbClr val="808080"/>
    <a:srgbClr val="0F5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852" y="0"/>
            <a:ext cx="297254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4"/>
            <a:ext cx="297254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852" y="9428164"/>
            <a:ext cx="297254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fld id="{9D006A8A-468A-4FB0-B95E-79C64D8493D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0957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852" y="0"/>
            <a:ext cx="297254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80" y="4714876"/>
            <a:ext cx="5487041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4"/>
            <a:ext cx="297254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852" y="9428164"/>
            <a:ext cx="297254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fld id="{3F01EF70-1D96-4ECB-A8EC-9D4B94E39D1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4187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976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0621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546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4159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391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391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256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48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059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059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059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973" indent="-172973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831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European Innovation Partnership on Smart Cities and Communities is an initiative supported by the European Commission bringing together cities, industry, SMEs, banks, research and other smart city actors.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548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8734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504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3912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89224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102335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2782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7164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8683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849">
              <a:defRPr/>
            </a:pPr>
            <a:r>
              <a:rPr lang="de-DE" b="1" dirty="0" smtClean="0"/>
              <a:t>Title will </a:t>
            </a:r>
            <a:r>
              <a:rPr lang="de-DE" b="1" dirty="0" err="1" smtClean="0"/>
              <a:t>automatically</a:t>
            </a:r>
            <a:r>
              <a:rPr lang="de-DE" b="1" dirty="0" smtClean="0"/>
              <a:t> </a:t>
            </a:r>
            <a:r>
              <a:rPr lang="de-DE" b="1" dirty="0" err="1" smtClean="0"/>
              <a:t>show</a:t>
            </a:r>
            <a:r>
              <a:rPr lang="de-DE" b="1" dirty="0" smtClean="0"/>
              <a:t> after 1 </a:t>
            </a:r>
            <a:r>
              <a:rPr lang="de-DE" b="1" dirty="0" err="1" smtClean="0"/>
              <a:t>second</a:t>
            </a:r>
            <a:r>
              <a:rPr lang="de-DE" b="1" dirty="0" smtClean="0"/>
              <a:t>, </a:t>
            </a:r>
            <a:r>
              <a:rPr lang="de-DE" b="1" dirty="0" err="1" smtClean="0"/>
              <a:t>don't</a:t>
            </a:r>
            <a:r>
              <a:rPr lang="de-DE" b="1" dirty="0" smtClean="0"/>
              <a:t> </a:t>
            </a:r>
            <a:r>
              <a:rPr lang="de-DE" b="1" dirty="0" err="1" smtClean="0"/>
              <a:t>click</a:t>
            </a:r>
            <a:r>
              <a:rPr lang="de-DE" b="1" dirty="0" smtClean="0"/>
              <a:t>!</a:t>
            </a:r>
            <a:endParaRPr lang="en-GB" b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546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973" indent="-172973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8312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76338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04611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 altLang="en-US" smtClean="0">
                <a:solidFill>
                  <a:srgbClr val="FF0000"/>
                </a:solidFill>
              </a:rPr>
              <a:t>After the mid-term review of the cohesion policy allocations (June 2016), the initial amount of EURbn 351.8 becomes EURbn 356.5.</a:t>
            </a:r>
            <a:endParaRPr lang="en-GB" altLang="en-US" smtClean="0">
              <a:solidFill>
                <a:srgbClr val="FF0000"/>
              </a:solidFill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9637" indent="-288322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53287" indent="-230657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14602" indent="-230657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75917" indent="-230657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37231" indent="-230657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98546" indent="-230657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59861" indent="-230657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921176" indent="-230657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fld id="{8C7CD03B-6CD8-434F-91EE-9D6A9D06A1A8}" type="slidenum">
              <a:rPr lang="en-GB" altLang="fr-FR">
                <a:solidFill>
                  <a:prstClr val="black"/>
                </a:solidFill>
              </a:rPr>
              <a:pPr/>
              <a:t>32</a:t>
            </a:fld>
            <a:endParaRPr lang="en-GB" alt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33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 altLang="en-US" smtClean="0"/>
              <a:t>Amounts adjusted by the mid-term review of the allocations (2016) and by transfers between years.</a:t>
            </a:r>
            <a:endParaRPr lang="en-GB" altLang="en-US" smtClean="0"/>
          </a:p>
        </p:txBody>
      </p:sp>
      <p:sp>
        <p:nvSpPr>
          <p:cNvPr id="68612" name="Slide Number Placeholder 3"/>
          <p:cNvSpPr txBox="1">
            <a:spLocks noGrp="1"/>
          </p:cNvSpPr>
          <p:nvPr/>
        </p:nvSpPr>
        <p:spPr bwMode="auto">
          <a:xfrm>
            <a:off x="3884365" y="9427748"/>
            <a:ext cx="2972016" cy="49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15E1CD8D-3FF5-4DCF-8322-9AF0A18956D9}" type="slidenum">
              <a:rPr lang="en-GB" altLang="en-US" smtClean="0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33</a:t>
            </a:fld>
            <a:endParaRPr lang="en-GB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5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en-US" smtClean="0"/>
              <a:t>BE	2.3</a:t>
            </a:r>
          </a:p>
          <a:p>
            <a:r>
              <a:rPr lang="fr-FR" altLang="en-US" smtClean="0"/>
              <a:t>BG	7.6</a:t>
            </a:r>
          </a:p>
          <a:p>
            <a:r>
              <a:rPr lang="fr-FR" altLang="en-US" smtClean="0"/>
              <a:t>CZ	21.9</a:t>
            </a:r>
          </a:p>
          <a:p>
            <a:r>
              <a:rPr lang="fr-FR" altLang="en-US" smtClean="0"/>
              <a:t>DK	0.6</a:t>
            </a:r>
          </a:p>
          <a:p>
            <a:r>
              <a:rPr lang="fr-FR" altLang="en-US" smtClean="0"/>
              <a:t>DE	19.2</a:t>
            </a:r>
          </a:p>
          <a:p>
            <a:r>
              <a:rPr lang="fr-FR" altLang="en-US" smtClean="0"/>
              <a:t>EE	3.6</a:t>
            </a:r>
          </a:p>
          <a:p>
            <a:r>
              <a:rPr lang="fr-FR" altLang="en-US" smtClean="0"/>
              <a:t>IE	1.2</a:t>
            </a:r>
          </a:p>
          <a:p>
            <a:r>
              <a:rPr lang="fr-FR" altLang="en-US" smtClean="0"/>
              <a:t>EL	16.5</a:t>
            </a:r>
          </a:p>
          <a:p>
            <a:r>
              <a:rPr lang="fr-FR" altLang="en-US" smtClean="0"/>
              <a:t>ES	30.7</a:t>
            </a:r>
          </a:p>
          <a:p>
            <a:r>
              <a:rPr lang="fr-FR" altLang="en-US" smtClean="0"/>
              <a:t>FR	15.9</a:t>
            </a:r>
          </a:p>
          <a:p>
            <a:r>
              <a:rPr lang="fr-FR" altLang="en-US" smtClean="0"/>
              <a:t>HR	8.6</a:t>
            </a:r>
          </a:p>
          <a:p>
            <a:r>
              <a:rPr lang="fr-FR" altLang="en-US" smtClean="0"/>
              <a:t>IT	34.5</a:t>
            </a:r>
          </a:p>
          <a:p>
            <a:r>
              <a:rPr lang="fr-FR" altLang="en-US" smtClean="0"/>
              <a:t>CY	0.8</a:t>
            </a:r>
          </a:p>
          <a:p>
            <a:r>
              <a:rPr lang="fr-FR" altLang="en-US" smtClean="0"/>
              <a:t>LV	4.5</a:t>
            </a:r>
          </a:p>
          <a:p>
            <a:r>
              <a:rPr lang="fr-FR" altLang="en-US" smtClean="0"/>
              <a:t>LT	6.8</a:t>
            </a:r>
          </a:p>
          <a:p>
            <a:r>
              <a:rPr lang="fr-FR" altLang="en-US" smtClean="0"/>
              <a:t>LU	0.1</a:t>
            </a:r>
          </a:p>
          <a:p>
            <a:r>
              <a:rPr lang="fr-FR" altLang="en-US" smtClean="0"/>
              <a:t>HU	21.9</a:t>
            </a:r>
          </a:p>
          <a:p>
            <a:r>
              <a:rPr lang="fr-FR" altLang="en-US" smtClean="0"/>
              <a:t>MT	0.7</a:t>
            </a:r>
          </a:p>
          <a:p>
            <a:r>
              <a:rPr lang="fr-FR" altLang="en-US" smtClean="0"/>
              <a:t>NL	1.4</a:t>
            </a:r>
          </a:p>
          <a:p>
            <a:r>
              <a:rPr lang="fr-FR" altLang="en-US" smtClean="0"/>
              <a:t>AT	1.2</a:t>
            </a:r>
          </a:p>
          <a:p>
            <a:r>
              <a:rPr lang="fr-FR" altLang="en-US" smtClean="0"/>
              <a:t>PL	77.6</a:t>
            </a:r>
          </a:p>
          <a:p>
            <a:r>
              <a:rPr lang="fr-FR" altLang="en-US" smtClean="0"/>
              <a:t>PT	21.5</a:t>
            </a:r>
          </a:p>
          <a:p>
            <a:r>
              <a:rPr lang="fr-FR" altLang="en-US" smtClean="0"/>
              <a:t>RO	23</a:t>
            </a:r>
          </a:p>
          <a:p>
            <a:r>
              <a:rPr lang="fr-FR" altLang="en-US" smtClean="0"/>
              <a:t>SI	3.1</a:t>
            </a:r>
          </a:p>
          <a:p>
            <a:r>
              <a:rPr lang="fr-FR" altLang="en-US" smtClean="0"/>
              <a:t>SK	13.9</a:t>
            </a:r>
          </a:p>
          <a:p>
            <a:r>
              <a:rPr lang="fr-FR" altLang="en-US" smtClean="0"/>
              <a:t>FI	1.5</a:t>
            </a:r>
          </a:p>
          <a:p>
            <a:r>
              <a:rPr lang="fr-FR" altLang="en-US" smtClean="0"/>
              <a:t>SE	2.1</a:t>
            </a:r>
          </a:p>
          <a:p>
            <a:r>
              <a:rPr lang="fr-FR" altLang="en-US" smtClean="0"/>
              <a:t>UK	11.9</a:t>
            </a:r>
          </a:p>
        </p:txBody>
      </p:sp>
    </p:spTree>
    <p:extLst>
      <p:ext uri="{BB962C8B-B14F-4D97-AF65-F5344CB8AC3E}">
        <p14:creationId xmlns:p14="http://schemas.microsoft.com/office/powerpoint/2010/main" val="26347576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BE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0888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57288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1925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8280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4000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9720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5440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1160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D81C48-0C5D-4597-8F96-D46F33888C56}" type="slidenum">
              <a:rPr lang="en-GB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35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228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BE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0888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57288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1925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8280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4000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9720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5440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1160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3631B6-A474-4939-8DC9-B6DD3352D098}" type="slidenum">
              <a:rPr lang="en-GB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36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495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Connecting Europe Facility </a:t>
            </a:r>
          </a:p>
          <a:p>
            <a:r>
              <a:rPr lang="en-GB" b="1" dirty="0"/>
              <a:t>The Connecting Europe Facility (CEF) is a key EU funding instrument to promote growth, jobs and competitiveness through targeted infrastructure investment at European level.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9737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36823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5969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54997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63396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82107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45674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486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1761" indent="-28529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1171" indent="-2282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97640" indent="-2282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4108" indent="-2282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0577" indent="-2282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67045" indent="-2282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3514" indent="-2282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79982" indent="-2282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370FAAA-95F2-4C99-A381-CF9E25330F4B}" type="slidenum">
              <a:rPr lang="en-GB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6050452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45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20269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1EF70-1D96-4ECB-A8EC-9D4B94E39D13}" type="slidenum">
              <a:rPr lang="en-GB" altLang="en-US" smtClean="0"/>
              <a:pPr/>
              <a:t>46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5744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617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 eaLnBrk="0" hangingPunct="0">
              <a:defRPr/>
            </a:pPr>
            <a:r>
              <a:rPr lang="de-DE" b="1" dirty="0" smtClean="0"/>
              <a:t>Title will </a:t>
            </a:r>
            <a:r>
              <a:rPr lang="de-DE" b="1" dirty="0" err="1" smtClean="0"/>
              <a:t>automatically</a:t>
            </a:r>
            <a:r>
              <a:rPr lang="de-DE" b="1" dirty="0" smtClean="0"/>
              <a:t> </a:t>
            </a:r>
            <a:r>
              <a:rPr lang="de-DE" b="1" dirty="0" err="1" smtClean="0"/>
              <a:t>show</a:t>
            </a:r>
            <a:r>
              <a:rPr lang="de-DE" b="1" dirty="0" smtClean="0"/>
              <a:t> after 1 </a:t>
            </a:r>
            <a:r>
              <a:rPr lang="de-DE" b="1" dirty="0" err="1" smtClean="0"/>
              <a:t>second</a:t>
            </a:r>
            <a:r>
              <a:rPr lang="de-DE" b="1" dirty="0" smtClean="0"/>
              <a:t>, </a:t>
            </a:r>
            <a:r>
              <a:rPr lang="de-DE" b="1" dirty="0" err="1" smtClean="0"/>
              <a:t>don't</a:t>
            </a:r>
            <a:r>
              <a:rPr lang="de-DE" b="1" dirty="0" smtClean="0"/>
              <a:t> </a:t>
            </a:r>
            <a:r>
              <a:rPr lang="de-DE" b="1" dirty="0" err="1" smtClean="0"/>
              <a:t>click</a:t>
            </a:r>
            <a:r>
              <a:rPr lang="de-DE" b="1" dirty="0" smtClean="0"/>
              <a:t>!</a:t>
            </a:r>
            <a:endParaRPr lang="en-GB" b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546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 eaLnBrk="0" hangingPunct="0">
              <a:defRPr/>
            </a:pPr>
            <a:r>
              <a:rPr lang="de-DE" b="1" dirty="0" smtClean="0"/>
              <a:t>Title will </a:t>
            </a:r>
            <a:r>
              <a:rPr lang="de-DE" b="1" dirty="0" err="1" smtClean="0"/>
              <a:t>automatically</a:t>
            </a:r>
            <a:r>
              <a:rPr lang="de-DE" b="1" dirty="0" smtClean="0"/>
              <a:t> </a:t>
            </a:r>
            <a:r>
              <a:rPr lang="de-DE" b="1" dirty="0" err="1" smtClean="0"/>
              <a:t>show</a:t>
            </a:r>
            <a:r>
              <a:rPr lang="de-DE" b="1" dirty="0" smtClean="0"/>
              <a:t> after 1 </a:t>
            </a:r>
            <a:r>
              <a:rPr lang="de-DE" b="1" dirty="0" err="1" smtClean="0"/>
              <a:t>second</a:t>
            </a:r>
            <a:r>
              <a:rPr lang="de-DE" b="1" dirty="0" smtClean="0"/>
              <a:t>, </a:t>
            </a:r>
            <a:r>
              <a:rPr lang="de-DE" b="1" dirty="0" err="1" smtClean="0"/>
              <a:t>don't</a:t>
            </a:r>
            <a:r>
              <a:rPr lang="de-DE" b="1" dirty="0" smtClean="0"/>
              <a:t> </a:t>
            </a:r>
            <a:r>
              <a:rPr lang="de-DE" b="1" dirty="0" err="1" smtClean="0"/>
              <a:t>click</a:t>
            </a:r>
            <a:r>
              <a:rPr lang="de-DE" b="1" dirty="0" smtClean="0"/>
              <a:t>!</a:t>
            </a:r>
            <a:endParaRPr lang="en-GB" b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1C0A4-4C51-42C6-B381-10F9519418AD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546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29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7FBA1-08E3-4A74-BA54-8626FDCF0333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62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3086" name="Picture 6" descr="LOGO CE-EN-quadr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258763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95738" y="2565400"/>
            <a:ext cx="5040312" cy="790575"/>
          </a:xfrm>
        </p:spPr>
        <p:txBody>
          <a:bodyPr/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716338"/>
            <a:ext cx="8532812" cy="1728787"/>
          </a:xfrm>
        </p:spPr>
        <p:txBody>
          <a:bodyPr/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F5BD2706-FF54-407A-8181-326664E952C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267200" y="6659563"/>
            <a:ext cx="611188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17AB8-E833-4C4C-92EA-E7B27B72ADC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66850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88B2752-ACD6-4147-B9AC-011E4D7E5F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2557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CAF49A7-3669-406B-86EC-D5995862A7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1635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B7A30A2-589F-449C-BD58-F88CD10038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4944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ED23BF6-CB11-493C-B84E-CC8E51905B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8289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19DC55B-A065-4924-8C1A-D9C5370117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4036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D24251F-3975-4EF1-A240-C77C8814F9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5427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83191BB-8867-4D30-8BE5-2FE0948DE6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7937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971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8329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sz="30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sz="30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0DAC1-3237-4742-8D5C-705167448467}" type="slidenum">
              <a:rPr lang="en-GB" sz="3000"/>
              <a:pPr>
                <a:defRPr/>
              </a:pPr>
              <a:t>‹#›</a:t>
            </a:fld>
            <a:endParaRPr lang="en-GB" sz="3000"/>
          </a:p>
        </p:txBody>
      </p:sp>
    </p:spTree>
    <p:extLst>
      <p:ext uri="{BB962C8B-B14F-4D97-AF65-F5344CB8AC3E}">
        <p14:creationId xmlns:p14="http://schemas.microsoft.com/office/powerpoint/2010/main" val="3130440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9A353-1618-4173-940C-3BB9EDABDF4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35099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980FA-81C2-48AF-B12A-0883E97E67B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425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0DAC1-3237-4742-8D5C-70516744846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937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84122-614D-42C3-8C0A-80EFE0E0AD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320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BB491-FFF6-4C36-AD6E-193368D814B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707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FAD99-FE6B-441B-A877-DCE1620FA7F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049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C8E2F-DD80-4C98-BC24-2CF09ED5D42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480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4D43-F087-4802-8730-FB191E02307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699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60E1A-4254-4EFD-8F07-DF1FC4F590D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9205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5BEBB-815D-43C3-A44A-93C8A0B33B5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894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89D0E-E439-4217-B18E-04814E522C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85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0382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B0120-9F73-48A8-AE17-EBCEAC915D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222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582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5117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2357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9556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6875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2910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0"/>
          <p:cNvSpPr>
            <a:spLocks noChangeArrowheads="1"/>
          </p:cNvSpPr>
          <p:nvPr/>
        </p:nvSpPr>
        <p:spPr bwMode="gray">
          <a:xfrm>
            <a:off x="0" y="1016000"/>
            <a:ext cx="9144000" cy="5842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en-US" altLang="en-US" smtClean="0">
              <a:cs typeface="Arial Unicode MS" pitchFamily="34" charset="-128"/>
            </a:endParaRPr>
          </a:p>
        </p:txBody>
      </p:sp>
      <p:grpSp>
        <p:nvGrpSpPr>
          <p:cNvPr id="5" name="Group 71"/>
          <p:cNvGrpSpPr>
            <a:grpSpLocks noChangeAspect="1"/>
          </p:cNvGrpSpPr>
          <p:nvPr/>
        </p:nvGrpSpPr>
        <p:grpSpPr bwMode="auto">
          <a:xfrm>
            <a:off x="3949700" y="300038"/>
            <a:ext cx="1465263" cy="1012825"/>
            <a:chOff x="2449" y="221"/>
            <a:chExt cx="1033" cy="714"/>
          </a:xfrm>
        </p:grpSpPr>
        <p:sp>
          <p:nvSpPr>
            <p:cNvPr id="6" name="Freeform 41"/>
            <p:cNvSpPr>
              <a:spLocks/>
            </p:cNvSpPr>
            <p:nvPr userDrawn="1"/>
          </p:nvSpPr>
          <p:spPr bwMode="gray">
            <a:xfrm>
              <a:off x="2658" y="715"/>
              <a:ext cx="449" cy="200"/>
            </a:xfrm>
            <a:custGeom>
              <a:avLst/>
              <a:gdLst>
                <a:gd name="T0" fmla="*/ 0 w 1536"/>
                <a:gd name="T1" fmla="*/ 0 h 690"/>
                <a:gd name="T2" fmla="*/ 0 w 1536"/>
                <a:gd name="T3" fmla="*/ 0 h 690"/>
                <a:gd name="T4" fmla="*/ 0 w 1536"/>
                <a:gd name="T5" fmla="*/ 0 h 690"/>
                <a:gd name="T6" fmla="*/ 0 w 1536"/>
                <a:gd name="T7" fmla="*/ 0 h 690"/>
                <a:gd name="T8" fmla="*/ 0 w 1536"/>
                <a:gd name="T9" fmla="*/ 0 h 690"/>
                <a:gd name="T10" fmla="*/ 0 w 1536"/>
                <a:gd name="T11" fmla="*/ 0 h 6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36" h="690">
                  <a:moveTo>
                    <a:pt x="0" y="0"/>
                  </a:moveTo>
                  <a:lnTo>
                    <a:pt x="0" y="0"/>
                  </a:lnTo>
                  <a:lnTo>
                    <a:pt x="1536" y="0"/>
                  </a:lnTo>
                  <a:lnTo>
                    <a:pt x="1536" y="690"/>
                  </a:lnTo>
                  <a:lnTo>
                    <a:pt x="0" y="6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" name="Freeform 42"/>
            <p:cNvSpPr>
              <a:spLocks noEditPoints="1"/>
            </p:cNvSpPr>
            <p:nvPr userDrawn="1"/>
          </p:nvSpPr>
          <p:spPr bwMode="gray">
            <a:xfrm>
              <a:off x="2657" y="712"/>
              <a:ext cx="452" cy="205"/>
            </a:xfrm>
            <a:custGeom>
              <a:avLst/>
              <a:gdLst>
                <a:gd name="T0" fmla="*/ 0 w 1548"/>
                <a:gd name="T1" fmla="*/ 0 h 704"/>
                <a:gd name="T2" fmla="*/ 0 w 1548"/>
                <a:gd name="T3" fmla="*/ 0 h 704"/>
                <a:gd name="T4" fmla="*/ 0 w 1548"/>
                <a:gd name="T5" fmla="*/ 0 h 704"/>
                <a:gd name="T6" fmla="*/ 0 w 1548"/>
                <a:gd name="T7" fmla="*/ 0 h 704"/>
                <a:gd name="T8" fmla="*/ 0 w 1548"/>
                <a:gd name="T9" fmla="*/ 0 h 704"/>
                <a:gd name="T10" fmla="*/ 0 w 1548"/>
                <a:gd name="T11" fmla="*/ 0 h 704"/>
                <a:gd name="T12" fmla="*/ 0 w 1548"/>
                <a:gd name="T13" fmla="*/ 0 h 704"/>
                <a:gd name="T14" fmla="*/ 0 w 1548"/>
                <a:gd name="T15" fmla="*/ 0 h 704"/>
                <a:gd name="T16" fmla="*/ 0 w 1548"/>
                <a:gd name="T17" fmla="*/ 0 h 704"/>
                <a:gd name="T18" fmla="*/ 0 w 1548"/>
                <a:gd name="T19" fmla="*/ 0 h 704"/>
                <a:gd name="T20" fmla="*/ 0 w 1548"/>
                <a:gd name="T21" fmla="*/ 0 h 704"/>
                <a:gd name="T22" fmla="*/ 0 w 1548"/>
                <a:gd name="T23" fmla="*/ 0 h 704"/>
                <a:gd name="T24" fmla="*/ 0 w 1548"/>
                <a:gd name="T25" fmla="*/ 0 h 704"/>
                <a:gd name="T26" fmla="*/ 0 w 1548"/>
                <a:gd name="T27" fmla="*/ 0 h 704"/>
                <a:gd name="T28" fmla="*/ 0 w 1548"/>
                <a:gd name="T29" fmla="*/ 0 h 704"/>
                <a:gd name="T30" fmla="*/ 0 w 1548"/>
                <a:gd name="T31" fmla="*/ 0 h 704"/>
                <a:gd name="T32" fmla="*/ 0 w 1548"/>
                <a:gd name="T33" fmla="*/ 0 h 704"/>
                <a:gd name="T34" fmla="*/ 0 w 1548"/>
                <a:gd name="T35" fmla="*/ 0 h 704"/>
                <a:gd name="T36" fmla="*/ 0 w 1548"/>
                <a:gd name="T37" fmla="*/ 0 h 704"/>
                <a:gd name="T38" fmla="*/ 0 w 1548"/>
                <a:gd name="T39" fmla="*/ 0 h 7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48" h="704">
                  <a:moveTo>
                    <a:pt x="1548" y="0"/>
                  </a:moveTo>
                  <a:lnTo>
                    <a:pt x="1548" y="0"/>
                  </a:lnTo>
                  <a:lnTo>
                    <a:pt x="1535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691"/>
                  </a:lnTo>
                  <a:lnTo>
                    <a:pt x="0" y="704"/>
                  </a:lnTo>
                  <a:lnTo>
                    <a:pt x="13" y="704"/>
                  </a:lnTo>
                  <a:lnTo>
                    <a:pt x="1535" y="704"/>
                  </a:lnTo>
                  <a:lnTo>
                    <a:pt x="1548" y="704"/>
                  </a:lnTo>
                  <a:lnTo>
                    <a:pt x="1548" y="691"/>
                  </a:lnTo>
                  <a:lnTo>
                    <a:pt x="1548" y="14"/>
                  </a:lnTo>
                  <a:lnTo>
                    <a:pt x="1548" y="0"/>
                  </a:lnTo>
                  <a:close/>
                  <a:moveTo>
                    <a:pt x="1535" y="691"/>
                  </a:moveTo>
                  <a:lnTo>
                    <a:pt x="1535" y="691"/>
                  </a:lnTo>
                  <a:lnTo>
                    <a:pt x="13" y="691"/>
                  </a:lnTo>
                  <a:lnTo>
                    <a:pt x="13" y="14"/>
                  </a:lnTo>
                  <a:lnTo>
                    <a:pt x="1535" y="14"/>
                  </a:lnTo>
                  <a:lnTo>
                    <a:pt x="1535" y="69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" name="Freeform 57"/>
            <p:cNvSpPr>
              <a:spLocks noChangeAspect="1"/>
            </p:cNvSpPr>
            <p:nvPr userDrawn="1"/>
          </p:nvSpPr>
          <p:spPr bwMode="gray">
            <a:xfrm>
              <a:off x="2658" y="906"/>
              <a:ext cx="449" cy="29"/>
            </a:xfrm>
            <a:custGeom>
              <a:avLst/>
              <a:gdLst>
                <a:gd name="T0" fmla="*/ 0 w 1536"/>
                <a:gd name="T1" fmla="*/ 0 h 100"/>
                <a:gd name="T2" fmla="*/ 0 w 1536"/>
                <a:gd name="T3" fmla="*/ 0 h 100"/>
                <a:gd name="T4" fmla="*/ 0 w 1536"/>
                <a:gd name="T5" fmla="*/ 0 h 100"/>
                <a:gd name="T6" fmla="*/ 0 w 1536"/>
                <a:gd name="T7" fmla="*/ 0 h 100"/>
                <a:gd name="T8" fmla="*/ 0 w 1536"/>
                <a:gd name="T9" fmla="*/ 0 h 100"/>
                <a:gd name="T10" fmla="*/ 0 w 1536"/>
                <a:gd name="T11" fmla="*/ 0 h 1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36"/>
                <a:gd name="T19" fmla="*/ 0 h 100"/>
                <a:gd name="T20" fmla="*/ 1536 w 1536"/>
                <a:gd name="T21" fmla="*/ 100 h 1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36" h="100">
                  <a:moveTo>
                    <a:pt x="0" y="0"/>
                  </a:moveTo>
                  <a:lnTo>
                    <a:pt x="0" y="0"/>
                  </a:lnTo>
                  <a:lnTo>
                    <a:pt x="1536" y="0"/>
                  </a:lnTo>
                  <a:lnTo>
                    <a:pt x="1536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8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lIns="54000" anchor="ctr"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" name="Freeform 72"/>
            <p:cNvSpPr>
              <a:spLocks/>
            </p:cNvSpPr>
            <p:nvPr userDrawn="1"/>
          </p:nvSpPr>
          <p:spPr bwMode="gray">
            <a:xfrm>
              <a:off x="2686" y="753"/>
              <a:ext cx="29" cy="46"/>
            </a:xfrm>
            <a:custGeom>
              <a:avLst/>
              <a:gdLst>
                <a:gd name="T0" fmla="*/ 0 w 99"/>
                <a:gd name="T1" fmla="*/ 0 h 159"/>
                <a:gd name="T2" fmla="*/ 0 w 99"/>
                <a:gd name="T3" fmla="*/ 0 h 159"/>
                <a:gd name="T4" fmla="*/ 0 w 99"/>
                <a:gd name="T5" fmla="*/ 0 h 159"/>
                <a:gd name="T6" fmla="*/ 0 w 99"/>
                <a:gd name="T7" fmla="*/ 0 h 159"/>
                <a:gd name="T8" fmla="*/ 0 w 99"/>
                <a:gd name="T9" fmla="*/ 0 h 159"/>
                <a:gd name="T10" fmla="*/ 0 w 99"/>
                <a:gd name="T11" fmla="*/ 0 h 159"/>
                <a:gd name="T12" fmla="*/ 0 w 99"/>
                <a:gd name="T13" fmla="*/ 0 h 159"/>
                <a:gd name="T14" fmla="*/ 0 w 99"/>
                <a:gd name="T15" fmla="*/ 0 h 159"/>
                <a:gd name="T16" fmla="*/ 0 w 99"/>
                <a:gd name="T17" fmla="*/ 0 h 159"/>
                <a:gd name="T18" fmla="*/ 0 w 99"/>
                <a:gd name="T19" fmla="*/ 0 h 159"/>
                <a:gd name="T20" fmla="*/ 0 w 99"/>
                <a:gd name="T21" fmla="*/ 0 h 159"/>
                <a:gd name="T22" fmla="*/ 0 w 99"/>
                <a:gd name="T23" fmla="*/ 0 h 159"/>
                <a:gd name="T24" fmla="*/ 0 w 99"/>
                <a:gd name="T25" fmla="*/ 0 h 159"/>
                <a:gd name="T26" fmla="*/ 0 w 99"/>
                <a:gd name="T27" fmla="*/ 0 h 159"/>
                <a:gd name="T28" fmla="*/ 0 w 99"/>
                <a:gd name="T29" fmla="*/ 0 h 159"/>
                <a:gd name="T30" fmla="*/ 0 w 99"/>
                <a:gd name="T31" fmla="*/ 0 h 159"/>
                <a:gd name="T32" fmla="*/ 0 w 99"/>
                <a:gd name="T33" fmla="*/ 0 h 159"/>
                <a:gd name="T34" fmla="*/ 0 w 99"/>
                <a:gd name="T35" fmla="*/ 0 h 159"/>
                <a:gd name="T36" fmla="*/ 0 w 99"/>
                <a:gd name="T37" fmla="*/ 0 h 159"/>
                <a:gd name="T38" fmla="*/ 0 w 99"/>
                <a:gd name="T39" fmla="*/ 0 h 159"/>
                <a:gd name="T40" fmla="*/ 0 w 99"/>
                <a:gd name="T41" fmla="*/ 0 h 159"/>
                <a:gd name="T42" fmla="*/ 0 w 99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9" h="159">
                  <a:moveTo>
                    <a:pt x="0" y="5"/>
                  </a:moveTo>
                  <a:lnTo>
                    <a:pt x="0" y="5"/>
                  </a:lnTo>
                  <a:cubicBezTo>
                    <a:pt x="0" y="2"/>
                    <a:pt x="1" y="0"/>
                    <a:pt x="5" y="0"/>
                  </a:cubicBezTo>
                  <a:lnTo>
                    <a:pt x="93" y="0"/>
                  </a:lnTo>
                  <a:cubicBezTo>
                    <a:pt x="96" y="0"/>
                    <a:pt x="98" y="2"/>
                    <a:pt x="98" y="4"/>
                  </a:cubicBezTo>
                  <a:lnTo>
                    <a:pt x="98" y="19"/>
                  </a:lnTo>
                  <a:cubicBezTo>
                    <a:pt x="98" y="22"/>
                    <a:pt x="96" y="24"/>
                    <a:pt x="93" y="24"/>
                  </a:cubicBezTo>
                  <a:lnTo>
                    <a:pt x="27" y="24"/>
                  </a:lnTo>
                  <a:lnTo>
                    <a:pt x="27" y="65"/>
                  </a:lnTo>
                  <a:lnTo>
                    <a:pt x="85" y="65"/>
                  </a:lnTo>
                  <a:cubicBezTo>
                    <a:pt x="88" y="65"/>
                    <a:pt x="90" y="66"/>
                    <a:pt x="90" y="69"/>
                  </a:cubicBezTo>
                  <a:lnTo>
                    <a:pt x="90" y="84"/>
                  </a:lnTo>
                  <a:cubicBezTo>
                    <a:pt x="90" y="87"/>
                    <a:pt x="89" y="88"/>
                    <a:pt x="85" y="88"/>
                  </a:cubicBezTo>
                  <a:lnTo>
                    <a:pt x="27" y="88"/>
                  </a:lnTo>
                  <a:lnTo>
                    <a:pt x="27" y="136"/>
                  </a:lnTo>
                  <a:lnTo>
                    <a:pt x="94" y="136"/>
                  </a:lnTo>
                  <a:cubicBezTo>
                    <a:pt x="97" y="136"/>
                    <a:pt x="99" y="137"/>
                    <a:pt x="99" y="140"/>
                  </a:cubicBezTo>
                  <a:lnTo>
                    <a:pt x="99" y="155"/>
                  </a:lnTo>
                  <a:cubicBezTo>
                    <a:pt x="99" y="158"/>
                    <a:pt x="98" y="159"/>
                    <a:pt x="94" y="159"/>
                  </a:cubicBezTo>
                  <a:lnTo>
                    <a:pt x="5" y="159"/>
                  </a:lnTo>
                  <a:cubicBezTo>
                    <a:pt x="1" y="159"/>
                    <a:pt x="0" y="158"/>
                    <a:pt x="0" y="155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" name="Freeform 73"/>
            <p:cNvSpPr>
              <a:spLocks/>
            </p:cNvSpPr>
            <p:nvPr userDrawn="1"/>
          </p:nvSpPr>
          <p:spPr bwMode="gray">
            <a:xfrm>
              <a:off x="2719" y="765"/>
              <a:ext cx="30" cy="35"/>
            </a:xfrm>
            <a:custGeom>
              <a:avLst/>
              <a:gdLst>
                <a:gd name="T0" fmla="*/ 0 w 103"/>
                <a:gd name="T1" fmla="*/ 0 h 119"/>
                <a:gd name="T2" fmla="*/ 0 w 103"/>
                <a:gd name="T3" fmla="*/ 0 h 119"/>
                <a:gd name="T4" fmla="*/ 0 w 103"/>
                <a:gd name="T5" fmla="*/ 0 h 119"/>
                <a:gd name="T6" fmla="*/ 0 w 103"/>
                <a:gd name="T7" fmla="*/ 0 h 119"/>
                <a:gd name="T8" fmla="*/ 0 w 103"/>
                <a:gd name="T9" fmla="*/ 0 h 119"/>
                <a:gd name="T10" fmla="*/ 0 w 103"/>
                <a:gd name="T11" fmla="*/ 0 h 119"/>
                <a:gd name="T12" fmla="*/ 0 w 103"/>
                <a:gd name="T13" fmla="*/ 0 h 119"/>
                <a:gd name="T14" fmla="*/ 0 w 103"/>
                <a:gd name="T15" fmla="*/ 0 h 119"/>
                <a:gd name="T16" fmla="*/ 0 w 103"/>
                <a:gd name="T17" fmla="*/ 0 h 119"/>
                <a:gd name="T18" fmla="*/ 0 w 103"/>
                <a:gd name="T19" fmla="*/ 0 h 119"/>
                <a:gd name="T20" fmla="*/ 0 w 103"/>
                <a:gd name="T21" fmla="*/ 0 h 119"/>
                <a:gd name="T22" fmla="*/ 0 w 103"/>
                <a:gd name="T23" fmla="*/ 0 h 119"/>
                <a:gd name="T24" fmla="*/ 0 w 103"/>
                <a:gd name="T25" fmla="*/ 0 h 119"/>
                <a:gd name="T26" fmla="*/ 0 w 103"/>
                <a:gd name="T27" fmla="*/ 0 h 119"/>
                <a:gd name="T28" fmla="*/ 0 w 103"/>
                <a:gd name="T29" fmla="*/ 0 h 119"/>
                <a:gd name="T30" fmla="*/ 0 w 103"/>
                <a:gd name="T31" fmla="*/ 0 h 119"/>
                <a:gd name="T32" fmla="*/ 0 w 103"/>
                <a:gd name="T33" fmla="*/ 0 h 119"/>
                <a:gd name="T34" fmla="*/ 0 w 103"/>
                <a:gd name="T35" fmla="*/ 0 h 119"/>
                <a:gd name="T36" fmla="*/ 0 w 103"/>
                <a:gd name="T37" fmla="*/ 0 h 119"/>
                <a:gd name="T38" fmla="*/ 0 w 103"/>
                <a:gd name="T39" fmla="*/ 0 h 119"/>
                <a:gd name="T40" fmla="*/ 0 w 103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19">
                  <a:moveTo>
                    <a:pt x="98" y="117"/>
                  </a:moveTo>
                  <a:lnTo>
                    <a:pt x="98" y="117"/>
                  </a:lnTo>
                  <a:lnTo>
                    <a:pt x="81" y="117"/>
                  </a:lnTo>
                  <a:cubicBezTo>
                    <a:pt x="77" y="117"/>
                    <a:pt x="77" y="116"/>
                    <a:pt x="77" y="113"/>
                  </a:cubicBezTo>
                  <a:lnTo>
                    <a:pt x="77" y="105"/>
                  </a:lnTo>
                  <a:lnTo>
                    <a:pt x="76" y="105"/>
                  </a:lnTo>
                  <a:cubicBezTo>
                    <a:pt x="67" y="112"/>
                    <a:pt x="50" y="119"/>
                    <a:pt x="36" y="119"/>
                  </a:cubicBezTo>
                  <a:cubicBezTo>
                    <a:pt x="3" y="119"/>
                    <a:pt x="0" y="100"/>
                    <a:pt x="0" y="75"/>
                  </a:cubicBezTo>
                  <a:lnTo>
                    <a:pt x="0" y="4"/>
                  </a:lnTo>
                  <a:cubicBezTo>
                    <a:pt x="0" y="2"/>
                    <a:pt x="1" y="0"/>
                    <a:pt x="5" y="0"/>
                  </a:cubicBezTo>
                  <a:lnTo>
                    <a:pt x="22" y="0"/>
                  </a:lnTo>
                  <a:cubicBezTo>
                    <a:pt x="25" y="0"/>
                    <a:pt x="27" y="1"/>
                    <a:pt x="27" y="4"/>
                  </a:cubicBezTo>
                  <a:lnTo>
                    <a:pt x="27" y="72"/>
                  </a:lnTo>
                  <a:cubicBezTo>
                    <a:pt x="27" y="86"/>
                    <a:pt x="29" y="95"/>
                    <a:pt x="44" y="95"/>
                  </a:cubicBezTo>
                  <a:cubicBezTo>
                    <a:pt x="54" y="95"/>
                    <a:pt x="70" y="88"/>
                    <a:pt x="77" y="85"/>
                  </a:cubicBezTo>
                  <a:lnTo>
                    <a:pt x="77" y="4"/>
                  </a:lnTo>
                  <a:cubicBezTo>
                    <a:pt x="77" y="2"/>
                    <a:pt x="77" y="0"/>
                    <a:pt x="81" y="0"/>
                  </a:cubicBezTo>
                  <a:lnTo>
                    <a:pt x="98" y="0"/>
                  </a:lnTo>
                  <a:cubicBezTo>
                    <a:pt x="102" y="0"/>
                    <a:pt x="103" y="1"/>
                    <a:pt x="103" y="4"/>
                  </a:cubicBezTo>
                  <a:lnTo>
                    <a:pt x="103" y="113"/>
                  </a:lnTo>
                  <a:cubicBezTo>
                    <a:pt x="103" y="116"/>
                    <a:pt x="102" y="117"/>
                    <a:pt x="98" y="117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" name="Freeform 74"/>
            <p:cNvSpPr>
              <a:spLocks/>
            </p:cNvSpPr>
            <p:nvPr userDrawn="1"/>
          </p:nvSpPr>
          <p:spPr bwMode="gray">
            <a:xfrm>
              <a:off x="2756" y="764"/>
              <a:ext cx="20" cy="35"/>
            </a:xfrm>
            <a:custGeom>
              <a:avLst/>
              <a:gdLst>
                <a:gd name="T0" fmla="*/ 0 w 70"/>
                <a:gd name="T1" fmla="*/ 0 h 119"/>
                <a:gd name="T2" fmla="*/ 0 w 70"/>
                <a:gd name="T3" fmla="*/ 0 h 119"/>
                <a:gd name="T4" fmla="*/ 0 w 70"/>
                <a:gd name="T5" fmla="*/ 0 h 119"/>
                <a:gd name="T6" fmla="*/ 0 w 70"/>
                <a:gd name="T7" fmla="*/ 0 h 119"/>
                <a:gd name="T8" fmla="*/ 0 w 70"/>
                <a:gd name="T9" fmla="*/ 0 h 119"/>
                <a:gd name="T10" fmla="*/ 0 w 70"/>
                <a:gd name="T11" fmla="*/ 0 h 119"/>
                <a:gd name="T12" fmla="*/ 0 w 70"/>
                <a:gd name="T13" fmla="*/ 0 h 119"/>
                <a:gd name="T14" fmla="*/ 0 w 70"/>
                <a:gd name="T15" fmla="*/ 0 h 119"/>
                <a:gd name="T16" fmla="*/ 0 w 70"/>
                <a:gd name="T17" fmla="*/ 0 h 119"/>
                <a:gd name="T18" fmla="*/ 0 w 70"/>
                <a:gd name="T19" fmla="*/ 0 h 119"/>
                <a:gd name="T20" fmla="*/ 0 w 70"/>
                <a:gd name="T21" fmla="*/ 0 h 119"/>
                <a:gd name="T22" fmla="*/ 0 w 70"/>
                <a:gd name="T23" fmla="*/ 0 h 119"/>
                <a:gd name="T24" fmla="*/ 0 w 70"/>
                <a:gd name="T25" fmla="*/ 0 h 119"/>
                <a:gd name="T26" fmla="*/ 0 w 70"/>
                <a:gd name="T27" fmla="*/ 0 h 119"/>
                <a:gd name="T28" fmla="*/ 0 w 70"/>
                <a:gd name="T29" fmla="*/ 0 h 119"/>
                <a:gd name="T30" fmla="*/ 0 w 70"/>
                <a:gd name="T31" fmla="*/ 0 h 119"/>
                <a:gd name="T32" fmla="*/ 0 w 70"/>
                <a:gd name="T33" fmla="*/ 0 h 1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0" h="119">
                  <a:moveTo>
                    <a:pt x="26" y="115"/>
                  </a:moveTo>
                  <a:lnTo>
                    <a:pt x="26" y="115"/>
                  </a:lnTo>
                  <a:cubicBezTo>
                    <a:pt x="26" y="118"/>
                    <a:pt x="25" y="119"/>
                    <a:pt x="22" y="119"/>
                  </a:cubicBezTo>
                  <a:lnTo>
                    <a:pt x="5" y="119"/>
                  </a:lnTo>
                  <a:cubicBezTo>
                    <a:pt x="1" y="119"/>
                    <a:pt x="0" y="118"/>
                    <a:pt x="0" y="115"/>
                  </a:cubicBezTo>
                  <a:lnTo>
                    <a:pt x="0" y="6"/>
                  </a:lnTo>
                  <a:cubicBezTo>
                    <a:pt x="0" y="3"/>
                    <a:pt x="1" y="2"/>
                    <a:pt x="5" y="2"/>
                  </a:cubicBezTo>
                  <a:lnTo>
                    <a:pt x="22" y="2"/>
                  </a:lnTo>
                  <a:cubicBezTo>
                    <a:pt x="25" y="2"/>
                    <a:pt x="26" y="4"/>
                    <a:pt x="26" y="6"/>
                  </a:cubicBezTo>
                  <a:lnTo>
                    <a:pt x="26" y="17"/>
                  </a:lnTo>
                  <a:lnTo>
                    <a:pt x="27" y="18"/>
                  </a:lnTo>
                  <a:cubicBezTo>
                    <a:pt x="34" y="11"/>
                    <a:pt x="51" y="3"/>
                    <a:pt x="62" y="0"/>
                  </a:cubicBezTo>
                  <a:cubicBezTo>
                    <a:pt x="66" y="0"/>
                    <a:pt x="68" y="0"/>
                    <a:pt x="68" y="5"/>
                  </a:cubicBezTo>
                  <a:lnTo>
                    <a:pt x="70" y="21"/>
                  </a:lnTo>
                  <a:cubicBezTo>
                    <a:pt x="70" y="24"/>
                    <a:pt x="70" y="25"/>
                    <a:pt x="65" y="26"/>
                  </a:cubicBezTo>
                  <a:cubicBezTo>
                    <a:pt x="52" y="29"/>
                    <a:pt x="35" y="34"/>
                    <a:pt x="26" y="37"/>
                  </a:cubicBezTo>
                  <a:lnTo>
                    <a:pt x="26" y="115"/>
                  </a:ln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" name="Freeform 75"/>
            <p:cNvSpPr>
              <a:spLocks noEditPoints="1"/>
            </p:cNvSpPr>
            <p:nvPr userDrawn="1"/>
          </p:nvSpPr>
          <p:spPr bwMode="gray">
            <a:xfrm>
              <a:off x="2777" y="764"/>
              <a:ext cx="31" cy="36"/>
            </a:xfrm>
            <a:custGeom>
              <a:avLst/>
              <a:gdLst>
                <a:gd name="T0" fmla="*/ 0 w 104"/>
                <a:gd name="T1" fmla="*/ 0 h 122"/>
                <a:gd name="T2" fmla="*/ 0 w 104"/>
                <a:gd name="T3" fmla="*/ 0 h 122"/>
                <a:gd name="T4" fmla="*/ 0 w 104"/>
                <a:gd name="T5" fmla="*/ 0 h 122"/>
                <a:gd name="T6" fmla="*/ 0 w 104"/>
                <a:gd name="T7" fmla="*/ 0 h 122"/>
                <a:gd name="T8" fmla="*/ 0 w 104"/>
                <a:gd name="T9" fmla="*/ 0 h 122"/>
                <a:gd name="T10" fmla="*/ 0 w 104"/>
                <a:gd name="T11" fmla="*/ 0 h 122"/>
                <a:gd name="T12" fmla="*/ 0 w 104"/>
                <a:gd name="T13" fmla="*/ 0 h 122"/>
                <a:gd name="T14" fmla="*/ 0 w 104"/>
                <a:gd name="T15" fmla="*/ 0 h 122"/>
                <a:gd name="T16" fmla="*/ 0 w 104"/>
                <a:gd name="T17" fmla="*/ 0 h 122"/>
                <a:gd name="T18" fmla="*/ 0 w 104"/>
                <a:gd name="T19" fmla="*/ 0 h 122"/>
                <a:gd name="T20" fmla="*/ 0 w 104"/>
                <a:gd name="T21" fmla="*/ 0 h 122"/>
                <a:gd name="T22" fmla="*/ 0 w 104"/>
                <a:gd name="T23" fmla="*/ 0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4" h="122">
                  <a:moveTo>
                    <a:pt x="52" y="23"/>
                  </a:moveTo>
                  <a:lnTo>
                    <a:pt x="52" y="23"/>
                  </a:lnTo>
                  <a:cubicBezTo>
                    <a:pt x="31" y="23"/>
                    <a:pt x="27" y="36"/>
                    <a:pt x="27" y="61"/>
                  </a:cubicBezTo>
                  <a:cubicBezTo>
                    <a:pt x="27" y="87"/>
                    <a:pt x="31" y="99"/>
                    <a:pt x="51" y="99"/>
                  </a:cubicBezTo>
                  <a:cubicBezTo>
                    <a:pt x="73" y="99"/>
                    <a:pt x="77" y="87"/>
                    <a:pt x="77" y="61"/>
                  </a:cubicBezTo>
                  <a:cubicBezTo>
                    <a:pt x="77" y="36"/>
                    <a:pt x="73" y="23"/>
                    <a:pt x="52" y="23"/>
                  </a:cubicBezTo>
                  <a:close/>
                  <a:moveTo>
                    <a:pt x="51" y="122"/>
                  </a:moveTo>
                  <a:lnTo>
                    <a:pt x="51" y="122"/>
                  </a:lnTo>
                  <a:cubicBezTo>
                    <a:pt x="3" y="122"/>
                    <a:pt x="0" y="87"/>
                    <a:pt x="0" y="60"/>
                  </a:cubicBezTo>
                  <a:cubicBezTo>
                    <a:pt x="0" y="37"/>
                    <a:pt x="5" y="0"/>
                    <a:pt x="51" y="0"/>
                  </a:cubicBezTo>
                  <a:cubicBezTo>
                    <a:pt x="98" y="0"/>
                    <a:pt x="104" y="31"/>
                    <a:pt x="104" y="60"/>
                  </a:cubicBezTo>
                  <a:cubicBezTo>
                    <a:pt x="104" y="87"/>
                    <a:pt x="101" y="122"/>
                    <a:pt x="51" y="122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" name="Freeform 76"/>
            <p:cNvSpPr>
              <a:spLocks noEditPoints="1"/>
            </p:cNvSpPr>
            <p:nvPr userDrawn="1"/>
          </p:nvSpPr>
          <p:spPr bwMode="gray">
            <a:xfrm>
              <a:off x="2812" y="764"/>
              <a:ext cx="30" cy="48"/>
            </a:xfrm>
            <a:custGeom>
              <a:avLst/>
              <a:gdLst>
                <a:gd name="T0" fmla="*/ 0 w 104"/>
                <a:gd name="T1" fmla="*/ 0 h 163"/>
                <a:gd name="T2" fmla="*/ 0 w 104"/>
                <a:gd name="T3" fmla="*/ 0 h 163"/>
                <a:gd name="T4" fmla="*/ 0 w 104"/>
                <a:gd name="T5" fmla="*/ 0 h 163"/>
                <a:gd name="T6" fmla="*/ 0 w 104"/>
                <a:gd name="T7" fmla="*/ 0 h 163"/>
                <a:gd name="T8" fmla="*/ 0 w 104"/>
                <a:gd name="T9" fmla="*/ 0 h 163"/>
                <a:gd name="T10" fmla="*/ 0 w 104"/>
                <a:gd name="T11" fmla="*/ 0 h 163"/>
                <a:gd name="T12" fmla="*/ 0 w 104"/>
                <a:gd name="T13" fmla="*/ 0 h 163"/>
                <a:gd name="T14" fmla="*/ 0 w 104"/>
                <a:gd name="T15" fmla="*/ 0 h 163"/>
                <a:gd name="T16" fmla="*/ 0 w 104"/>
                <a:gd name="T17" fmla="*/ 0 h 163"/>
                <a:gd name="T18" fmla="*/ 0 w 104"/>
                <a:gd name="T19" fmla="*/ 0 h 163"/>
                <a:gd name="T20" fmla="*/ 0 w 104"/>
                <a:gd name="T21" fmla="*/ 0 h 163"/>
                <a:gd name="T22" fmla="*/ 0 w 104"/>
                <a:gd name="T23" fmla="*/ 0 h 163"/>
                <a:gd name="T24" fmla="*/ 0 w 104"/>
                <a:gd name="T25" fmla="*/ 0 h 163"/>
                <a:gd name="T26" fmla="*/ 0 w 104"/>
                <a:gd name="T27" fmla="*/ 0 h 163"/>
                <a:gd name="T28" fmla="*/ 0 w 104"/>
                <a:gd name="T29" fmla="*/ 0 h 163"/>
                <a:gd name="T30" fmla="*/ 0 w 104"/>
                <a:gd name="T31" fmla="*/ 0 h 163"/>
                <a:gd name="T32" fmla="*/ 0 w 104"/>
                <a:gd name="T33" fmla="*/ 0 h 163"/>
                <a:gd name="T34" fmla="*/ 0 w 104"/>
                <a:gd name="T35" fmla="*/ 0 h 163"/>
                <a:gd name="T36" fmla="*/ 0 w 104"/>
                <a:gd name="T37" fmla="*/ 0 h 163"/>
                <a:gd name="T38" fmla="*/ 0 w 104"/>
                <a:gd name="T39" fmla="*/ 0 h 163"/>
                <a:gd name="T40" fmla="*/ 0 w 104"/>
                <a:gd name="T41" fmla="*/ 0 h 163"/>
                <a:gd name="T42" fmla="*/ 0 w 104"/>
                <a:gd name="T43" fmla="*/ 0 h 163"/>
                <a:gd name="T44" fmla="*/ 0 w 104"/>
                <a:gd name="T45" fmla="*/ 0 h 163"/>
                <a:gd name="T46" fmla="*/ 0 w 104"/>
                <a:gd name="T47" fmla="*/ 0 h 16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4" h="163">
                  <a:moveTo>
                    <a:pt x="58" y="24"/>
                  </a:moveTo>
                  <a:lnTo>
                    <a:pt x="58" y="24"/>
                  </a:lnTo>
                  <a:cubicBezTo>
                    <a:pt x="48" y="24"/>
                    <a:pt x="33" y="31"/>
                    <a:pt x="26" y="35"/>
                  </a:cubicBezTo>
                  <a:lnTo>
                    <a:pt x="26" y="95"/>
                  </a:lnTo>
                  <a:cubicBezTo>
                    <a:pt x="37" y="98"/>
                    <a:pt x="45" y="99"/>
                    <a:pt x="54" y="99"/>
                  </a:cubicBezTo>
                  <a:cubicBezTo>
                    <a:pt x="71" y="99"/>
                    <a:pt x="77" y="90"/>
                    <a:pt x="77" y="60"/>
                  </a:cubicBezTo>
                  <a:cubicBezTo>
                    <a:pt x="77" y="29"/>
                    <a:pt x="71" y="24"/>
                    <a:pt x="58" y="24"/>
                  </a:cubicBezTo>
                  <a:close/>
                  <a:moveTo>
                    <a:pt x="56" y="121"/>
                  </a:moveTo>
                  <a:lnTo>
                    <a:pt x="56" y="121"/>
                  </a:lnTo>
                  <a:cubicBezTo>
                    <a:pt x="48" y="121"/>
                    <a:pt x="37" y="120"/>
                    <a:pt x="26" y="116"/>
                  </a:cubicBezTo>
                  <a:lnTo>
                    <a:pt x="26" y="159"/>
                  </a:lnTo>
                  <a:cubicBezTo>
                    <a:pt x="26" y="161"/>
                    <a:pt x="25" y="163"/>
                    <a:pt x="21" y="163"/>
                  </a:cubicBezTo>
                  <a:lnTo>
                    <a:pt x="4" y="163"/>
                  </a:lnTo>
                  <a:cubicBezTo>
                    <a:pt x="0" y="163"/>
                    <a:pt x="0" y="162"/>
                    <a:pt x="0" y="159"/>
                  </a:cubicBezTo>
                  <a:lnTo>
                    <a:pt x="0" y="6"/>
                  </a:lnTo>
                  <a:cubicBezTo>
                    <a:pt x="0" y="3"/>
                    <a:pt x="1" y="2"/>
                    <a:pt x="4" y="2"/>
                  </a:cubicBezTo>
                  <a:lnTo>
                    <a:pt x="21" y="2"/>
                  </a:lnTo>
                  <a:cubicBezTo>
                    <a:pt x="25" y="2"/>
                    <a:pt x="26" y="4"/>
                    <a:pt x="26" y="6"/>
                  </a:cubicBezTo>
                  <a:lnTo>
                    <a:pt x="26" y="14"/>
                  </a:lnTo>
                  <a:cubicBezTo>
                    <a:pt x="35" y="8"/>
                    <a:pt x="50" y="0"/>
                    <a:pt x="64" y="0"/>
                  </a:cubicBezTo>
                  <a:cubicBezTo>
                    <a:pt x="96" y="0"/>
                    <a:pt x="104" y="24"/>
                    <a:pt x="104" y="60"/>
                  </a:cubicBezTo>
                  <a:cubicBezTo>
                    <a:pt x="104" y="99"/>
                    <a:pt x="94" y="121"/>
                    <a:pt x="56" y="121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" name="Freeform 77"/>
            <p:cNvSpPr>
              <a:spLocks noEditPoints="1"/>
            </p:cNvSpPr>
            <p:nvPr userDrawn="1"/>
          </p:nvSpPr>
          <p:spPr bwMode="gray">
            <a:xfrm>
              <a:off x="2846" y="764"/>
              <a:ext cx="30" cy="36"/>
            </a:xfrm>
            <a:custGeom>
              <a:avLst/>
              <a:gdLst>
                <a:gd name="T0" fmla="*/ 0 w 103"/>
                <a:gd name="T1" fmla="*/ 0 h 122"/>
                <a:gd name="T2" fmla="*/ 0 w 103"/>
                <a:gd name="T3" fmla="*/ 0 h 122"/>
                <a:gd name="T4" fmla="*/ 0 w 103"/>
                <a:gd name="T5" fmla="*/ 0 h 122"/>
                <a:gd name="T6" fmla="*/ 0 w 103"/>
                <a:gd name="T7" fmla="*/ 0 h 122"/>
                <a:gd name="T8" fmla="*/ 0 w 103"/>
                <a:gd name="T9" fmla="*/ 0 h 122"/>
                <a:gd name="T10" fmla="*/ 0 w 103"/>
                <a:gd name="T11" fmla="*/ 0 h 122"/>
                <a:gd name="T12" fmla="*/ 0 w 103"/>
                <a:gd name="T13" fmla="*/ 0 h 122"/>
                <a:gd name="T14" fmla="*/ 0 w 103"/>
                <a:gd name="T15" fmla="*/ 0 h 122"/>
                <a:gd name="T16" fmla="*/ 0 w 103"/>
                <a:gd name="T17" fmla="*/ 0 h 122"/>
                <a:gd name="T18" fmla="*/ 0 w 103"/>
                <a:gd name="T19" fmla="*/ 0 h 122"/>
                <a:gd name="T20" fmla="*/ 0 w 103"/>
                <a:gd name="T21" fmla="*/ 0 h 122"/>
                <a:gd name="T22" fmla="*/ 0 w 103"/>
                <a:gd name="T23" fmla="*/ 0 h 122"/>
                <a:gd name="T24" fmla="*/ 0 w 103"/>
                <a:gd name="T25" fmla="*/ 0 h 122"/>
                <a:gd name="T26" fmla="*/ 0 w 103"/>
                <a:gd name="T27" fmla="*/ 0 h 122"/>
                <a:gd name="T28" fmla="*/ 0 w 103"/>
                <a:gd name="T29" fmla="*/ 0 h 122"/>
                <a:gd name="T30" fmla="*/ 0 w 103"/>
                <a:gd name="T31" fmla="*/ 0 h 122"/>
                <a:gd name="T32" fmla="*/ 0 w 103"/>
                <a:gd name="T33" fmla="*/ 0 h 122"/>
                <a:gd name="T34" fmla="*/ 0 w 103"/>
                <a:gd name="T35" fmla="*/ 0 h 1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3" h="122">
                  <a:moveTo>
                    <a:pt x="27" y="51"/>
                  </a:moveTo>
                  <a:lnTo>
                    <a:pt x="27" y="51"/>
                  </a:lnTo>
                  <a:lnTo>
                    <a:pt x="75" y="51"/>
                  </a:lnTo>
                  <a:cubicBezTo>
                    <a:pt x="75" y="36"/>
                    <a:pt x="71" y="22"/>
                    <a:pt x="51" y="22"/>
                  </a:cubicBezTo>
                  <a:cubicBezTo>
                    <a:pt x="33" y="22"/>
                    <a:pt x="29" y="33"/>
                    <a:pt x="27" y="51"/>
                  </a:cubicBezTo>
                  <a:close/>
                  <a:moveTo>
                    <a:pt x="27" y="69"/>
                  </a:moveTo>
                  <a:lnTo>
                    <a:pt x="27" y="69"/>
                  </a:lnTo>
                  <a:cubicBezTo>
                    <a:pt x="28" y="93"/>
                    <a:pt x="37" y="100"/>
                    <a:pt x="56" y="100"/>
                  </a:cubicBezTo>
                  <a:cubicBezTo>
                    <a:pt x="65" y="100"/>
                    <a:pt x="78" y="98"/>
                    <a:pt x="87" y="97"/>
                  </a:cubicBezTo>
                  <a:cubicBezTo>
                    <a:pt x="92" y="97"/>
                    <a:pt x="93" y="97"/>
                    <a:pt x="94" y="101"/>
                  </a:cubicBezTo>
                  <a:lnTo>
                    <a:pt x="95" y="109"/>
                  </a:lnTo>
                  <a:cubicBezTo>
                    <a:pt x="96" y="113"/>
                    <a:pt x="96" y="115"/>
                    <a:pt x="91" y="116"/>
                  </a:cubicBezTo>
                  <a:cubicBezTo>
                    <a:pt x="82" y="120"/>
                    <a:pt x="64" y="122"/>
                    <a:pt x="53" y="122"/>
                  </a:cubicBezTo>
                  <a:cubicBezTo>
                    <a:pt x="7" y="122"/>
                    <a:pt x="0" y="93"/>
                    <a:pt x="0" y="62"/>
                  </a:cubicBezTo>
                  <a:cubicBezTo>
                    <a:pt x="0" y="39"/>
                    <a:pt x="4" y="0"/>
                    <a:pt x="51" y="0"/>
                  </a:cubicBezTo>
                  <a:cubicBezTo>
                    <a:pt x="94" y="0"/>
                    <a:pt x="102" y="28"/>
                    <a:pt x="103" y="54"/>
                  </a:cubicBezTo>
                  <a:cubicBezTo>
                    <a:pt x="103" y="63"/>
                    <a:pt x="100" y="69"/>
                    <a:pt x="91" y="69"/>
                  </a:cubicBezTo>
                  <a:lnTo>
                    <a:pt x="27" y="69"/>
                  </a:ln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5" name="Freeform 78"/>
            <p:cNvSpPr>
              <a:spLocks noEditPoints="1"/>
            </p:cNvSpPr>
            <p:nvPr userDrawn="1"/>
          </p:nvSpPr>
          <p:spPr bwMode="gray">
            <a:xfrm>
              <a:off x="2879" y="764"/>
              <a:ext cx="35" cy="36"/>
            </a:xfrm>
            <a:custGeom>
              <a:avLst/>
              <a:gdLst>
                <a:gd name="T0" fmla="*/ 0 w 115"/>
                <a:gd name="T1" fmla="*/ 0 h 122"/>
                <a:gd name="T2" fmla="*/ 0 w 115"/>
                <a:gd name="T3" fmla="*/ 0 h 122"/>
                <a:gd name="T4" fmla="*/ 0 w 115"/>
                <a:gd name="T5" fmla="*/ 0 h 122"/>
                <a:gd name="T6" fmla="*/ 0 w 115"/>
                <a:gd name="T7" fmla="*/ 0 h 122"/>
                <a:gd name="T8" fmla="*/ 0 w 115"/>
                <a:gd name="T9" fmla="*/ 0 h 122"/>
                <a:gd name="T10" fmla="*/ 0 w 115"/>
                <a:gd name="T11" fmla="*/ 0 h 122"/>
                <a:gd name="T12" fmla="*/ 0 w 115"/>
                <a:gd name="T13" fmla="*/ 0 h 122"/>
                <a:gd name="T14" fmla="*/ 0 w 115"/>
                <a:gd name="T15" fmla="*/ 0 h 122"/>
                <a:gd name="T16" fmla="*/ 0 w 115"/>
                <a:gd name="T17" fmla="*/ 0 h 122"/>
                <a:gd name="T18" fmla="*/ 0 w 115"/>
                <a:gd name="T19" fmla="*/ 0 h 122"/>
                <a:gd name="T20" fmla="*/ 0 w 115"/>
                <a:gd name="T21" fmla="*/ 0 h 122"/>
                <a:gd name="T22" fmla="*/ 0 w 115"/>
                <a:gd name="T23" fmla="*/ 0 h 122"/>
                <a:gd name="T24" fmla="*/ 0 w 115"/>
                <a:gd name="T25" fmla="*/ 0 h 122"/>
                <a:gd name="T26" fmla="*/ 0 w 115"/>
                <a:gd name="T27" fmla="*/ 0 h 122"/>
                <a:gd name="T28" fmla="*/ 0 w 115"/>
                <a:gd name="T29" fmla="*/ 0 h 122"/>
                <a:gd name="T30" fmla="*/ 0 w 115"/>
                <a:gd name="T31" fmla="*/ 0 h 122"/>
                <a:gd name="T32" fmla="*/ 0 w 115"/>
                <a:gd name="T33" fmla="*/ 0 h 122"/>
                <a:gd name="T34" fmla="*/ 0 w 115"/>
                <a:gd name="T35" fmla="*/ 0 h 122"/>
                <a:gd name="T36" fmla="*/ 0 w 115"/>
                <a:gd name="T37" fmla="*/ 0 h 122"/>
                <a:gd name="T38" fmla="*/ 0 w 115"/>
                <a:gd name="T39" fmla="*/ 0 h 122"/>
                <a:gd name="T40" fmla="*/ 0 w 115"/>
                <a:gd name="T41" fmla="*/ 0 h 122"/>
                <a:gd name="T42" fmla="*/ 0 w 115"/>
                <a:gd name="T43" fmla="*/ 0 h 122"/>
                <a:gd name="T44" fmla="*/ 0 w 115"/>
                <a:gd name="T45" fmla="*/ 0 h 122"/>
                <a:gd name="T46" fmla="*/ 0 w 115"/>
                <a:gd name="T47" fmla="*/ 0 h 122"/>
                <a:gd name="T48" fmla="*/ 0 w 115"/>
                <a:gd name="T49" fmla="*/ 0 h 122"/>
                <a:gd name="T50" fmla="*/ 0 w 115"/>
                <a:gd name="T51" fmla="*/ 0 h 122"/>
                <a:gd name="T52" fmla="*/ 0 w 115"/>
                <a:gd name="T53" fmla="*/ 0 h 122"/>
                <a:gd name="T54" fmla="*/ 0 w 115"/>
                <a:gd name="T55" fmla="*/ 0 h 122"/>
                <a:gd name="T56" fmla="*/ 0 w 115"/>
                <a:gd name="T57" fmla="*/ 0 h 1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15" h="122">
                  <a:moveTo>
                    <a:pt x="76" y="67"/>
                  </a:moveTo>
                  <a:lnTo>
                    <a:pt x="76" y="67"/>
                  </a:lnTo>
                  <a:lnTo>
                    <a:pt x="46" y="67"/>
                  </a:lnTo>
                  <a:cubicBezTo>
                    <a:pt x="34" y="67"/>
                    <a:pt x="27" y="71"/>
                    <a:pt x="27" y="87"/>
                  </a:cubicBezTo>
                  <a:cubicBezTo>
                    <a:pt x="27" y="97"/>
                    <a:pt x="30" y="101"/>
                    <a:pt x="41" y="101"/>
                  </a:cubicBezTo>
                  <a:cubicBezTo>
                    <a:pt x="52" y="101"/>
                    <a:pt x="66" y="95"/>
                    <a:pt x="76" y="90"/>
                  </a:cubicBezTo>
                  <a:lnTo>
                    <a:pt x="76" y="67"/>
                  </a:lnTo>
                  <a:close/>
                  <a:moveTo>
                    <a:pt x="77" y="107"/>
                  </a:moveTo>
                  <a:lnTo>
                    <a:pt x="77" y="107"/>
                  </a:lnTo>
                  <a:cubicBezTo>
                    <a:pt x="65" y="116"/>
                    <a:pt x="49" y="122"/>
                    <a:pt x="33" y="122"/>
                  </a:cubicBezTo>
                  <a:cubicBezTo>
                    <a:pt x="7" y="122"/>
                    <a:pt x="0" y="108"/>
                    <a:pt x="0" y="88"/>
                  </a:cubicBezTo>
                  <a:cubicBezTo>
                    <a:pt x="0" y="60"/>
                    <a:pt x="15" y="48"/>
                    <a:pt x="45" y="48"/>
                  </a:cubicBezTo>
                  <a:lnTo>
                    <a:pt x="76" y="48"/>
                  </a:lnTo>
                  <a:lnTo>
                    <a:pt x="76" y="42"/>
                  </a:lnTo>
                  <a:cubicBezTo>
                    <a:pt x="76" y="27"/>
                    <a:pt x="70" y="22"/>
                    <a:pt x="51" y="22"/>
                  </a:cubicBezTo>
                  <a:cubicBezTo>
                    <a:pt x="43" y="22"/>
                    <a:pt x="28" y="24"/>
                    <a:pt x="18" y="25"/>
                  </a:cubicBezTo>
                  <a:cubicBezTo>
                    <a:pt x="13" y="25"/>
                    <a:pt x="12" y="25"/>
                    <a:pt x="11" y="22"/>
                  </a:cubicBezTo>
                  <a:lnTo>
                    <a:pt x="9" y="13"/>
                  </a:lnTo>
                  <a:cubicBezTo>
                    <a:pt x="9" y="10"/>
                    <a:pt x="10" y="8"/>
                    <a:pt x="15" y="6"/>
                  </a:cubicBezTo>
                  <a:cubicBezTo>
                    <a:pt x="25" y="2"/>
                    <a:pt x="44" y="0"/>
                    <a:pt x="55" y="0"/>
                  </a:cubicBezTo>
                  <a:cubicBezTo>
                    <a:pt x="97" y="0"/>
                    <a:pt x="102" y="17"/>
                    <a:pt x="102" y="44"/>
                  </a:cubicBezTo>
                  <a:lnTo>
                    <a:pt x="102" y="91"/>
                  </a:lnTo>
                  <a:cubicBezTo>
                    <a:pt x="102" y="100"/>
                    <a:pt x="103" y="101"/>
                    <a:pt x="111" y="102"/>
                  </a:cubicBezTo>
                  <a:cubicBezTo>
                    <a:pt x="114" y="102"/>
                    <a:pt x="115" y="103"/>
                    <a:pt x="115" y="105"/>
                  </a:cubicBezTo>
                  <a:lnTo>
                    <a:pt x="115" y="115"/>
                  </a:lnTo>
                  <a:cubicBezTo>
                    <a:pt x="115" y="118"/>
                    <a:pt x="113" y="120"/>
                    <a:pt x="109" y="120"/>
                  </a:cubicBezTo>
                  <a:cubicBezTo>
                    <a:pt x="106" y="121"/>
                    <a:pt x="102" y="121"/>
                    <a:pt x="98" y="121"/>
                  </a:cubicBezTo>
                  <a:cubicBezTo>
                    <a:pt x="87" y="121"/>
                    <a:pt x="80" y="118"/>
                    <a:pt x="77" y="107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6" name="Freeform 79"/>
            <p:cNvSpPr>
              <a:spLocks/>
            </p:cNvSpPr>
            <p:nvPr userDrawn="1"/>
          </p:nvSpPr>
          <p:spPr bwMode="gray">
            <a:xfrm>
              <a:off x="2915" y="764"/>
              <a:ext cx="30" cy="35"/>
            </a:xfrm>
            <a:custGeom>
              <a:avLst/>
              <a:gdLst>
                <a:gd name="T0" fmla="*/ 0 w 102"/>
                <a:gd name="T1" fmla="*/ 0 h 119"/>
                <a:gd name="T2" fmla="*/ 0 w 102"/>
                <a:gd name="T3" fmla="*/ 0 h 119"/>
                <a:gd name="T4" fmla="*/ 0 w 102"/>
                <a:gd name="T5" fmla="*/ 0 h 119"/>
                <a:gd name="T6" fmla="*/ 0 w 102"/>
                <a:gd name="T7" fmla="*/ 0 h 119"/>
                <a:gd name="T8" fmla="*/ 0 w 102"/>
                <a:gd name="T9" fmla="*/ 0 h 119"/>
                <a:gd name="T10" fmla="*/ 0 w 102"/>
                <a:gd name="T11" fmla="*/ 0 h 119"/>
                <a:gd name="T12" fmla="*/ 0 w 102"/>
                <a:gd name="T13" fmla="*/ 0 h 119"/>
                <a:gd name="T14" fmla="*/ 0 w 102"/>
                <a:gd name="T15" fmla="*/ 0 h 119"/>
                <a:gd name="T16" fmla="*/ 0 w 102"/>
                <a:gd name="T17" fmla="*/ 0 h 119"/>
                <a:gd name="T18" fmla="*/ 0 w 102"/>
                <a:gd name="T19" fmla="*/ 0 h 119"/>
                <a:gd name="T20" fmla="*/ 0 w 102"/>
                <a:gd name="T21" fmla="*/ 0 h 119"/>
                <a:gd name="T22" fmla="*/ 0 w 102"/>
                <a:gd name="T23" fmla="*/ 0 h 119"/>
                <a:gd name="T24" fmla="*/ 0 w 102"/>
                <a:gd name="T25" fmla="*/ 0 h 119"/>
                <a:gd name="T26" fmla="*/ 0 w 102"/>
                <a:gd name="T27" fmla="*/ 0 h 119"/>
                <a:gd name="T28" fmla="*/ 0 w 102"/>
                <a:gd name="T29" fmla="*/ 0 h 119"/>
                <a:gd name="T30" fmla="*/ 0 w 102"/>
                <a:gd name="T31" fmla="*/ 0 h 119"/>
                <a:gd name="T32" fmla="*/ 0 w 102"/>
                <a:gd name="T33" fmla="*/ 0 h 119"/>
                <a:gd name="T34" fmla="*/ 0 w 102"/>
                <a:gd name="T35" fmla="*/ 0 h 119"/>
                <a:gd name="T36" fmla="*/ 0 w 102"/>
                <a:gd name="T37" fmla="*/ 0 h 119"/>
                <a:gd name="T38" fmla="*/ 0 w 102"/>
                <a:gd name="T39" fmla="*/ 0 h 119"/>
                <a:gd name="T40" fmla="*/ 0 w 102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2" h="119">
                  <a:moveTo>
                    <a:pt x="98" y="119"/>
                  </a:moveTo>
                  <a:lnTo>
                    <a:pt x="98" y="119"/>
                  </a:lnTo>
                  <a:lnTo>
                    <a:pt x="80" y="119"/>
                  </a:lnTo>
                  <a:cubicBezTo>
                    <a:pt x="77" y="119"/>
                    <a:pt x="76" y="118"/>
                    <a:pt x="76" y="115"/>
                  </a:cubicBezTo>
                  <a:lnTo>
                    <a:pt x="76" y="47"/>
                  </a:lnTo>
                  <a:cubicBezTo>
                    <a:pt x="76" y="33"/>
                    <a:pt x="73" y="24"/>
                    <a:pt x="59" y="24"/>
                  </a:cubicBezTo>
                  <a:cubicBezTo>
                    <a:pt x="49" y="24"/>
                    <a:pt x="32" y="31"/>
                    <a:pt x="26" y="35"/>
                  </a:cubicBezTo>
                  <a:lnTo>
                    <a:pt x="26" y="115"/>
                  </a:lnTo>
                  <a:cubicBezTo>
                    <a:pt x="26" y="118"/>
                    <a:pt x="25" y="119"/>
                    <a:pt x="21" y="119"/>
                  </a:cubicBezTo>
                  <a:lnTo>
                    <a:pt x="4" y="119"/>
                  </a:lnTo>
                  <a:cubicBezTo>
                    <a:pt x="1" y="119"/>
                    <a:pt x="0" y="118"/>
                    <a:pt x="0" y="115"/>
                  </a:cubicBezTo>
                  <a:lnTo>
                    <a:pt x="0" y="6"/>
                  </a:lnTo>
                  <a:cubicBezTo>
                    <a:pt x="0" y="3"/>
                    <a:pt x="1" y="2"/>
                    <a:pt x="4" y="2"/>
                  </a:cubicBezTo>
                  <a:lnTo>
                    <a:pt x="21" y="2"/>
                  </a:lnTo>
                  <a:cubicBezTo>
                    <a:pt x="25" y="2"/>
                    <a:pt x="26" y="3"/>
                    <a:pt x="26" y="6"/>
                  </a:cubicBezTo>
                  <a:lnTo>
                    <a:pt x="26" y="14"/>
                  </a:lnTo>
                  <a:cubicBezTo>
                    <a:pt x="26" y="14"/>
                    <a:pt x="26" y="14"/>
                    <a:pt x="27" y="14"/>
                  </a:cubicBezTo>
                  <a:cubicBezTo>
                    <a:pt x="36" y="8"/>
                    <a:pt x="52" y="0"/>
                    <a:pt x="67" y="0"/>
                  </a:cubicBezTo>
                  <a:cubicBezTo>
                    <a:pt x="99" y="0"/>
                    <a:pt x="102" y="21"/>
                    <a:pt x="102" y="45"/>
                  </a:cubicBezTo>
                  <a:lnTo>
                    <a:pt x="102" y="115"/>
                  </a:lnTo>
                  <a:cubicBezTo>
                    <a:pt x="102" y="118"/>
                    <a:pt x="101" y="119"/>
                    <a:pt x="98" y="119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7" name="Freeform 80"/>
            <p:cNvSpPr>
              <a:spLocks/>
            </p:cNvSpPr>
            <p:nvPr userDrawn="1"/>
          </p:nvSpPr>
          <p:spPr bwMode="gray">
            <a:xfrm>
              <a:off x="2686" y="826"/>
              <a:ext cx="31" cy="47"/>
            </a:xfrm>
            <a:custGeom>
              <a:avLst/>
              <a:gdLst>
                <a:gd name="T0" fmla="*/ 0 w 114"/>
                <a:gd name="T1" fmla="*/ 0 h 163"/>
                <a:gd name="T2" fmla="*/ 0 w 114"/>
                <a:gd name="T3" fmla="*/ 0 h 163"/>
                <a:gd name="T4" fmla="*/ 0 w 114"/>
                <a:gd name="T5" fmla="*/ 0 h 163"/>
                <a:gd name="T6" fmla="*/ 0 w 114"/>
                <a:gd name="T7" fmla="*/ 0 h 163"/>
                <a:gd name="T8" fmla="*/ 0 w 114"/>
                <a:gd name="T9" fmla="*/ 0 h 163"/>
                <a:gd name="T10" fmla="*/ 0 w 114"/>
                <a:gd name="T11" fmla="*/ 0 h 163"/>
                <a:gd name="T12" fmla="*/ 0 w 114"/>
                <a:gd name="T13" fmla="*/ 0 h 163"/>
                <a:gd name="T14" fmla="*/ 0 w 114"/>
                <a:gd name="T15" fmla="*/ 0 h 163"/>
                <a:gd name="T16" fmla="*/ 0 w 114"/>
                <a:gd name="T17" fmla="*/ 0 h 163"/>
                <a:gd name="T18" fmla="*/ 0 w 114"/>
                <a:gd name="T19" fmla="*/ 0 h 163"/>
                <a:gd name="T20" fmla="*/ 0 w 114"/>
                <a:gd name="T21" fmla="*/ 0 h 163"/>
                <a:gd name="T22" fmla="*/ 0 w 114"/>
                <a:gd name="T23" fmla="*/ 0 h 163"/>
                <a:gd name="T24" fmla="*/ 0 w 114"/>
                <a:gd name="T25" fmla="*/ 0 h 163"/>
                <a:gd name="T26" fmla="*/ 0 w 114"/>
                <a:gd name="T27" fmla="*/ 0 h 163"/>
                <a:gd name="T28" fmla="*/ 0 w 114"/>
                <a:gd name="T29" fmla="*/ 0 h 163"/>
                <a:gd name="T30" fmla="*/ 0 w 114"/>
                <a:gd name="T31" fmla="*/ 0 h 1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4" h="163">
                  <a:moveTo>
                    <a:pt x="65" y="0"/>
                  </a:moveTo>
                  <a:lnTo>
                    <a:pt x="65" y="0"/>
                  </a:lnTo>
                  <a:cubicBezTo>
                    <a:pt x="76" y="0"/>
                    <a:pt x="96" y="1"/>
                    <a:pt x="108" y="7"/>
                  </a:cubicBezTo>
                  <a:cubicBezTo>
                    <a:pt x="112" y="8"/>
                    <a:pt x="114" y="10"/>
                    <a:pt x="113" y="14"/>
                  </a:cubicBezTo>
                  <a:lnTo>
                    <a:pt x="111" y="24"/>
                  </a:lnTo>
                  <a:cubicBezTo>
                    <a:pt x="110" y="27"/>
                    <a:pt x="109" y="28"/>
                    <a:pt x="105" y="27"/>
                  </a:cubicBezTo>
                  <a:cubicBezTo>
                    <a:pt x="93" y="26"/>
                    <a:pt x="78" y="24"/>
                    <a:pt x="66" y="24"/>
                  </a:cubicBezTo>
                  <a:cubicBezTo>
                    <a:pt x="33" y="24"/>
                    <a:pt x="29" y="51"/>
                    <a:pt x="29" y="82"/>
                  </a:cubicBezTo>
                  <a:cubicBezTo>
                    <a:pt x="29" y="113"/>
                    <a:pt x="35" y="138"/>
                    <a:pt x="66" y="138"/>
                  </a:cubicBezTo>
                  <a:cubicBezTo>
                    <a:pt x="80" y="138"/>
                    <a:pt x="92" y="137"/>
                    <a:pt x="105" y="135"/>
                  </a:cubicBezTo>
                  <a:cubicBezTo>
                    <a:pt x="109" y="134"/>
                    <a:pt x="110" y="136"/>
                    <a:pt x="111" y="139"/>
                  </a:cubicBezTo>
                  <a:lnTo>
                    <a:pt x="113" y="148"/>
                  </a:lnTo>
                  <a:cubicBezTo>
                    <a:pt x="114" y="152"/>
                    <a:pt x="113" y="154"/>
                    <a:pt x="109" y="156"/>
                  </a:cubicBezTo>
                  <a:cubicBezTo>
                    <a:pt x="97" y="161"/>
                    <a:pt x="76" y="163"/>
                    <a:pt x="65" y="163"/>
                  </a:cubicBezTo>
                  <a:cubicBezTo>
                    <a:pt x="11" y="163"/>
                    <a:pt x="0" y="123"/>
                    <a:pt x="0" y="82"/>
                  </a:cubicBezTo>
                  <a:cubicBezTo>
                    <a:pt x="0" y="41"/>
                    <a:pt x="10" y="0"/>
                    <a:pt x="65" y="0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8" name="Freeform 81"/>
            <p:cNvSpPr>
              <a:spLocks noEditPoints="1"/>
            </p:cNvSpPr>
            <p:nvPr userDrawn="1"/>
          </p:nvSpPr>
          <p:spPr bwMode="gray">
            <a:xfrm>
              <a:off x="2720" y="838"/>
              <a:ext cx="30" cy="36"/>
            </a:xfrm>
            <a:custGeom>
              <a:avLst/>
              <a:gdLst>
                <a:gd name="T0" fmla="*/ 0 w 104"/>
                <a:gd name="T1" fmla="*/ 0 h 122"/>
                <a:gd name="T2" fmla="*/ 0 w 104"/>
                <a:gd name="T3" fmla="*/ 0 h 122"/>
                <a:gd name="T4" fmla="*/ 0 w 104"/>
                <a:gd name="T5" fmla="*/ 0 h 122"/>
                <a:gd name="T6" fmla="*/ 0 w 104"/>
                <a:gd name="T7" fmla="*/ 0 h 122"/>
                <a:gd name="T8" fmla="*/ 0 w 104"/>
                <a:gd name="T9" fmla="*/ 0 h 122"/>
                <a:gd name="T10" fmla="*/ 0 w 104"/>
                <a:gd name="T11" fmla="*/ 0 h 122"/>
                <a:gd name="T12" fmla="*/ 0 w 104"/>
                <a:gd name="T13" fmla="*/ 0 h 122"/>
                <a:gd name="T14" fmla="*/ 0 w 104"/>
                <a:gd name="T15" fmla="*/ 0 h 122"/>
                <a:gd name="T16" fmla="*/ 0 w 104"/>
                <a:gd name="T17" fmla="*/ 0 h 122"/>
                <a:gd name="T18" fmla="*/ 0 w 104"/>
                <a:gd name="T19" fmla="*/ 0 h 122"/>
                <a:gd name="T20" fmla="*/ 0 w 104"/>
                <a:gd name="T21" fmla="*/ 0 h 122"/>
                <a:gd name="T22" fmla="*/ 0 w 104"/>
                <a:gd name="T23" fmla="*/ 0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4" h="122">
                  <a:moveTo>
                    <a:pt x="51" y="23"/>
                  </a:moveTo>
                  <a:lnTo>
                    <a:pt x="51" y="23"/>
                  </a:lnTo>
                  <a:cubicBezTo>
                    <a:pt x="31" y="23"/>
                    <a:pt x="27" y="36"/>
                    <a:pt x="27" y="61"/>
                  </a:cubicBezTo>
                  <a:cubicBezTo>
                    <a:pt x="27" y="86"/>
                    <a:pt x="31" y="99"/>
                    <a:pt x="51" y="99"/>
                  </a:cubicBezTo>
                  <a:cubicBezTo>
                    <a:pt x="73" y="99"/>
                    <a:pt x="77" y="86"/>
                    <a:pt x="77" y="61"/>
                  </a:cubicBezTo>
                  <a:cubicBezTo>
                    <a:pt x="77" y="35"/>
                    <a:pt x="73" y="23"/>
                    <a:pt x="51" y="23"/>
                  </a:cubicBezTo>
                  <a:close/>
                  <a:moveTo>
                    <a:pt x="51" y="122"/>
                  </a:moveTo>
                  <a:lnTo>
                    <a:pt x="51" y="122"/>
                  </a:lnTo>
                  <a:cubicBezTo>
                    <a:pt x="3" y="122"/>
                    <a:pt x="0" y="86"/>
                    <a:pt x="0" y="59"/>
                  </a:cubicBezTo>
                  <a:cubicBezTo>
                    <a:pt x="0" y="36"/>
                    <a:pt x="5" y="0"/>
                    <a:pt x="51" y="0"/>
                  </a:cubicBezTo>
                  <a:cubicBezTo>
                    <a:pt x="98" y="0"/>
                    <a:pt x="104" y="31"/>
                    <a:pt x="104" y="59"/>
                  </a:cubicBezTo>
                  <a:cubicBezTo>
                    <a:pt x="104" y="86"/>
                    <a:pt x="101" y="122"/>
                    <a:pt x="51" y="122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9" name="Freeform 82"/>
            <p:cNvSpPr>
              <a:spLocks/>
            </p:cNvSpPr>
            <p:nvPr userDrawn="1"/>
          </p:nvSpPr>
          <p:spPr bwMode="gray">
            <a:xfrm>
              <a:off x="2755" y="838"/>
              <a:ext cx="50" cy="36"/>
            </a:xfrm>
            <a:custGeom>
              <a:avLst/>
              <a:gdLst>
                <a:gd name="T0" fmla="*/ 0 w 172"/>
                <a:gd name="T1" fmla="*/ 0 h 120"/>
                <a:gd name="T2" fmla="*/ 0 w 172"/>
                <a:gd name="T3" fmla="*/ 0 h 120"/>
                <a:gd name="T4" fmla="*/ 0 w 172"/>
                <a:gd name="T5" fmla="*/ 0 h 120"/>
                <a:gd name="T6" fmla="*/ 0 w 172"/>
                <a:gd name="T7" fmla="*/ 0 h 120"/>
                <a:gd name="T8" fmla="*/ 0 w 172"/>
                <a:gd name="T9" fmla="*/ 0 h 120"/>
                <a:gd name="T10" fmla="*/ 0 w 172"/>
                <a:gd name="T11" fmla="*/ 0 h 120"/>
                <a:gd name="T12" fmla="*/ 0 w 172"/>
                <a:gd name="T13" fmla="*/ 0 h 120"/>
                <a:gd name="T14" fmla="*/ 0 w 172"/>
                <a:gd name="T15" fmla="*/ 0 h 120"/>
                <a:gd name="T16" fmla="*/ 0 w 172"/>
                <a:gd name="T17" fmla="*/ 0 h 120"/>
                <a:gd name="T18" fmla="*/ 0 w 172"/>
                <a:gd name="T19" fmla="*/ 0 h 120"/>
                <a:gd name="T20" fmla="*/ 0 w 172"/>
                <a:gd name="T21" fmla="*/ 0 h 120"/>
                <a:gd name="T22" fmla="*/ 0 w 172"/>
                <a:gd name="T23" fmla="*/ 0 h 120"/>
                <a:gd name="T24" fmla="*/ 0 w 172"/>
                <a:gd name="T25" fmla="*/ 0 h 120"/>
                <a:gd name="T26" fmla="*/ 0 w 172"/>
                <a:gd name="T27" fmla="*/ 0 h 120"/>
                <a:gd name="T28" fmla="*/ 0 w 172"/>
                <a:gd name="T29" fmla="*/ 0 h 120"/>
                <a:gd name="T30" fmla="*/ 0 w 172"/>
                <a:gd name="T31" fmla="*/ 0 h 120"/>
                <a:gd name="T32" fmla="*/ 0 w 172"/>
                <a:gd name="T33" fmla="*/ 0 h 120"/>
                <a:gd name="T34" fmla="*/ 0 w 172"/>
                <a:gd name="T35" fmla="*/ 0 h 120"/>
                <a:gd name="T36" fmla="*/ 0 w 172"/>
                <a:gd name="T37" fmla="*/ 0 h 120"/>
                <a:gd name="T38" fmla="*/ 0 w 172"/>
                <a:gd name="T39" fmla="*/ 0 h 120"/>
                <a:gd name="T40" fmla="*/ 0 w 172"/>
                <a:gd name="T41" fmla="*/ 0 h 120"/>
                <a:gd name="T42" fmla="*/ 0 w 172"/>
                <a:gd name="T43" fmla="*/ 0 h 120"/>
                <a:gd name="T44" fmla="*/ 0 w 172"/>
                <a:gd name="T45" fmla="*/ 0 h 120"/>
                <a:gd name="T46" fmla="*/ 0 w 172"/>
                <a:gd name="T47" fmla="*/ 0 h 120"/>
                <a:gd name="T48" fmla="*/ 0 w 172"/>
                <a:gd name="T49" fmla="*/ 0 h 120"/>
                <a:gd name="T50" fmla="*/ 0 w 172"/>
                <a:gd name="T51" fmla="*/ 0 h 120"/>
                <a:gd name="T52" fmla="*/ 0 w 172"/>
                <a:gd name="T53" fmla="*/ 0 h 120"/>
                <a:gd name="T54" fmla="*/ 0 w 172"/>
                <a:gd name="T55" fmla="*/ 0 h 120"/>
                <a:gd name="T56" fmla="*/ 0 w 172"/>
                <a:gd name="T57" fmla="*/ 0 h 120"/>
                <a:gd name="T58" fmla="*/ 0 w 172"/>
                <a:gd name="T59" fmla="*/ 0 h 120"/>
                <a:gd name="T60" fmla="*/ 0 w 172"/>
                <a:gd name="T61" fmla="*/ 0 h 12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72" h="120">
                  <a:moveTo>
                    <a:pt x="168" y="120"/>
                  </a:moveTo>
                  <a:lnTo>
                    <a:pt x="168" y="120"/>
                  </a:lnTo>
                  <a:lnTo>
                    <a:pt x="150" y="120"/>
                  </a:lnTo>
                  <a:cubicBezTo>
                    <a:pt x="147" y="120"/>
                    <a:pt x="146" y="118"/>
                    <a:pt x="146" y="115"/>
                  </a:cubicBezTo>
                  <a:lnTo>
                    <a:pt x="146" y="47"/>
                  </a:lnTo>
                  <a:cubicBezTo>
                    <a:pt x="146" y="29"/>
                    <a:pt x="142" y="24"/>
                    <a:pt x="130" y="24"/>
                  </a:cubicBezTo>
                  <a:cubicBezTo>
                    <a:pt x="121" y="24"/>
                    <a:pt x="106" y="31"/>
                    <a:pt x="99" y="35"/>
                  </a:cubicBezTo>
                  <a:cubicBezTo>
                    <a:pt x="99" y="37"/>
                    <a:pt x="99" y="42"/>
                    <a:pt x="99" y="47"/>
                  </a:cubicBezTo>
                  <a:lnTo>
                    <a:pt x="99" y="115"/>
                  </a:lnTo>
                  <a:cubicBezTo>
                    <a:pt x="99" y="118"/>
                    <a:pt x="98" y="120"/>
                    <a:pt x="95" y="120"/>
                  </a:cubicBezTo>
                  <a:lnTo>
                    <a:pt x="77" y="120"/>
                  </a:lnTo>
                  <a:cubicBezTo>
                    <a:pt x="74" y="120"/>
                    <a:pt x="73" y="118"/>
                    <a:pt x="73" y="115"/>
                  </a:cubicBezTo>
                  <a:lnTo>
                    <a:pt x="73" y="46"/>
                  </a:lnTo>
                  <a:cubicBezTo>
                    <a:pt x="73" y="31"/>
                    <a:pt x="69" y="24"/>
                    <a:pt x="57" y="24"/>
                  </a:cubicBezTo>
                  <a:cubicBezTo>
                    <a:pt x="49" y="24"/>
                    <a:pt x="35" y="30"/>
                    <a:pt x="26" y="35"/>
                  </a:cubicBezTo>
                  <a:lnTo>
                    <a:pt x="26" y="115"/>
                  </a:lnTo>
                  <a:cubicBezTo>
                    <a:pt x="26" y="118"/>
                    <a:pt x="25" y="120"/>
                    <a:pt x="22" y="120"/>
                  </a:cubicBezTo>
                  <a:lnTo>
                    <a:pt x="4" y="120"/>
                  </a:lnTo>
                  <a:cubicBezTo>
                    <a:pt x="1" y="120"/>
                    <a:pt x="0" y="118"/>
                    <a:pt x="0" y="115"/>
                  </a:cubicBezTo>
                  <a:lnTo>
                    <a:pt x="0" y="7"/>
                  </a:lnTo>
                  <a:cubicBezTo>
                    <a:pt x="0" y="4"/>
                    <a:pt x="1" y="2"/>
                    <a:pt x="4" y="2"/>
                  </a:cubicBezTo>
                  <a:lnTo>
                    <a:pt x="21" y="2"/>
                  </a:lnTo>
                  <a:cubicBezTo>
                    <a:pt x="25" y="2"/>
                    <a:pt x="26" y="4"/>
                    <a:pt x="26" y="7"/>
                  </a:cubicBezTo>
                  <a:lnTo>
                    <a:pt x="26" y="14"/>
                  </a:lnTo>
                  <a:cubicBezTo>
                    <a:pt x="36" y="8"/>
                    <a:pt x="49" y="0"/>
                    <a:pt x="62" y="0"/>
                  </a:cubicBezTo>
                  <a:cubicBezTo>
                    <a:pt x="76" y="0"/>
                    <a:pt x="88" y="3"/>
                    <a:pt x="95" y="17"/>
                  </a:cubicBezTo>
                  <a:cubicBezTo>
                    <a:pt x="107" y="8"/>
                    <a:pt x="122" y="0"/>
                    <a:pt x="137" y="0"/>
                  </a:cubicBezTo>
                  <a:cubicBezTo>
                    <a:pt x="169" y="0"/>
                    <a:pt x="172" y="20"/>
                    <a:pt x="172" y="44"/>
                  </a:cubicBezTo>
                  <a:lnTo>
                    <a:pt x="172" y="115"/>
                  </a:lnTo>
                  <a:cubicBezTo>
                    <a:pt x="172" y="118"/>
                    <a:pt x="171" y="120"/>
                    <a:pt x="168" y="120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0" name="Freeform 83"/>
            <p:cNvSpPr>
              <a:spLocks/>
            </p:cNvSpPr>
            <p:nvPr userDrawn="1"/>
          </p:nvSpPr>
          <p:spPr bwMode="gray">
            <a:xfrm>
              <a:off x="2809" y="838"/>
              <a:ext cx="49" cy="36"/>
            </a:xfrm>
            <a:custGeom>
              <a:avLst/>
              <a:gdLst>
                <a:gd name="T0" fmla="*/ 0 w 172"/>
                <a:gd name="T1" fmla="*/ 0 h 120"/>
                <a:gd name="T2" fmla="*/ 0 w 172"/>
                <a:gd name="T3" fmla="*/ 0 h 120"/>
                <a:gd name="T4" fmla="*/ 0 w 172"/>
                <a:gd name="T5" fmla="*/ 0 h 120"/>
                <a:gd name="T6" fmla="*/ 0 w 172"/>
                <a:gd name="T7" fmla="*/ 0 h 120"/>
                <a:gd name="T8" fmla="*/ 0 w 172"/>
                <a:gd name="T9" fmla="*/ 0 h 120"/>
                <a:gd name="T10" fmla="*/ 0 w 172"/>
                <a:gd name="T11" fmla="*/ 0 h 120"/>
                <a:gd name="T12" fmla="*/ 0 w 172"/>
                <a:gd name="T13" fmla="*/ 0 h 120"/>
                <a:gd name="T14" fmla="*/ 0 w 172"/>
                <a:gd name="T15" fmla="*/ 0 h 120"/>
                <a:gd name="T16" fmla="*/ 0 w 172"/>
                <a:gd name="T17" fmla="*/ 0 h 120"/>
                <a:gd name="T18" fmla="*/ 0 w 172"/>
                <a:gd name="T19" fmla="*/ 0 h 120"/>
                <a:gd name="T20" fmla="*/ 0 w 172"/>
                <a:gd name="T21" fmla="*/ 0 h 120"/>
                <a:gd name="T22" fmla="*/ 0 w 172"/>
                <a:gd name="T23" fmla="*/ 0 h 120"/>
                <a:gd name="T24" fmla="*/ 0 w 172"/>
                <a:gd name="T25" fmla="*/ 0 h 120"/>
                <a:gd name="T26" fmla="*/ 0 w 172"/>
                <a:gd name="T27" fmla="*/ 0 h 120"/>
                <a:gd name="T28" fmla="*/ 0 w 172"/>
                <a:gd name="T29" fmla="*/ 0 h 120"/>
                <a:gd name="T30" fmla="*/ 0 w 172"/>
                <a:gd name="T31" fmla="*/ 0 h 120"/>
                <a:gd name="T32" fmla="*/ 0 w 172"/>
                <a:gd name="T33" fmla="*/ 0 h 120"/>
                <a:gd name="T34" fmla="*/ 0 w 172"/>
                <a:gd name="T35" fmla="*/ 0 h 120"/>
                <a:gd name="T36" fmla="*/ 0 w 172"/>
                <a:gd name="T37" fmla="*/ 0 h 120"/>
                <a:gd name="T38" fmla="*/ 0 w 172"/>
                <a:gd name="T39" fmla="*/ 0 h 120"/>
                <a:gd name="T40" fmla="*/ 0 w 172"/>
                <a:gd name="T41" fmla="*/ 0 h 120"/>
                <a:gd name="T42" fmla="*/ 0 w 172"/>
                <a:gd name="T43" fmla="*/ 0 h 120"/>
                <a:gd name="T44" fmla="*/ 0 w 172"/>
                <a:gd name="T45" fmla="*/ 0 h 120"/>
                <a:gd name="T46" fmla="*/ 0 w 172"/>
                <a:gd name="T47" fmla="*/ 0 h 120"/>
                <a:gd name="T48" fmla="*/ 0 w 172"/>
                <a:gd name="T49" fmla="*/ 0 h 120"/>
                <a:gd name="T50" fmla="*/ 0 w 172"/>
                <a:gd name="T51" fmla="*/ 0 h 120"/>
                <a:gd name="T52" fmla="*/ 0 w 172"/>
                <a:gd name="T53" fmla="*/ 0 h 120"/>
                <a:gd name="T54" fmla="*/ 0 w 172"/>
                <a:gd name="T55" fmla="*/ 0 h 120"/>
                <a:gd name="T56" fmla="*/ 0 w 172"/>
                <a:gd name="T57" fmla="*/ 0 h 120"/>
                <a:gd name="T58" fmla="*/ 0 w 172"/>
                <a:gd name="T59" fmla="*/ 0 h 120"/>
                <a:gd name="T60" fmla="*/ 0 w 172"/>
                <a:gd name="T61" fmla="*/ 0 h 12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72" h="120">
                  <a:moveTo>
                    <a:pt x="168" y="120"/>
                  </a:moveTo>
                  <a:lnTo>
                    <a:pt x="168" y="120"/>
                  </a:lnTo>
                  <a:lnTo>
                    <a:pt x="151" y="120"/>
                  </a:lnTo>
                  <a:cubicBezTo>
                    <a:pt x="147" y="120"/>
                    <a:pt x="146" y="118"/>
                    <a:pt x="146" y="115"/>
                  </a:cubicBezTo>
                  <a:lnTo>
                    <a:pt x="146" y="47"/>
                  </a:lnTo>
                  <a:cubicBezTo>
                    <a:pt x="146" y="29"/>
                    <a:pt x="142" y="24"/>
                    <a:pt x="130" y="24"/>
                  </a:cubicBezTo>
                  <a:cubicBezTo>
                    <a:pt x="121" y="24"/>
                    <a:pt x="106" y="31"/>
                    <a:pt x="99" y="35"/>
                  </a:cubicBezTo>
                  <a:cubicBezTo>
                    <a:pt x="99" y="37"/>
                    <a:pt x="99" y="42"/>
                    <a:pt x="99" y="47"/>
                  </a:cubicBezTo>
                  <a:lnTo>
                    <a:pt x="99" y="115"/>
                  </a:lnTo>
                  <a:cubicBezTo>
                    <a:pt x="99" y="118"/>
                    <a:pt x="98" y="120"/>
                    <a:pt x="95" y="120"/>
                  </a:cubicBezTo>
                  <a:lnTo>
                    <a:pt x="77" y="120"/>
                  </a:lnTo>
                  <a:cubicBezTo>
                    <a:pt x="74" y="120"/>
                    <a:pt x="73" y="118"/>
                    <a:pt x="73" y="115"/>
                  </a:cubicBezTo>
                  <a:lnTo>
                    <a:pt x="73" y="46"/>
                  </a:lnTo>
                  <a:cubicBezTo>
                    <a:pt x="73" y="31"/>
                    <a:pt x="69" y="24"/>
                    <a:pt x="57" y="24"/>
                  </a:cubicBezTo>
                  <a:cubicBezTo>
                    <a:pt x="49" y="24"/>
                    <a:pt x="35" y="30"/>
                    <a:pt x="26" y="35"/>
                  </a:cubicBezTo>
                  <a:lnTo>
                    <a:pt x="26" y="115"/>
                  </a:lnTo>
                  <a:cubicBezTo>
                    <a:pt x="26" y="118"/>
                    <a:pt x="25" y="120"/>
                    <a:pt x="22" y="120"/>
                  </a:cubicBezTo>
                  <a:lnTo>
                    <a:pt x="4" y="120"/>
                  </a:lnTo>
                  <a:cubicBezTo>
                    <a:pt x="1" y="120"/>
                    <a:pt x="0" y="118"/>
                    <a:pt x="0" y="115"/>
                  </a:cubicBezTo>
                  <a:lnTo>
                    <a:pt x="0" y="7"/>
                  </a:lnTo>
                  <a:cubicBezTo>
                    <a:pt x="0" y="4"/>
                    <a:pt x="1" y="2"/>
                    <a:pt x="4" y="2"/>
                  </a:cubicBezTo>
                  <a:lnTo>
                    <a:pt x="21" y="2"/>
                  </a:lnTo>
                  <a:cubicBezTo>
                    <a:pt x="25" y="2"/>
                    <a:pt x="26" y="4"/>
                    <a:pt x="26" y="7"/>
                  </a:cubicBezTo>
                  <a:lnTo>
                    <a:pt x="26" y="14"/>
                  </a:lnTo>
                  <a:lnTo>
                    <a:pt x="27" y="14"/>
                  </a:lnTo>
                  <a:cubicBezTo>
                    <a:pt x="36" y="8"/>
                    <a:pt x="49" y="0"/>
                    <a:pt x="62" y="0"/>
                  </a:cubicBezTo>
                  <a:cubicBezTo>
                    <a:pt x="76" y="0"/>
                    <a:pt x="88" y="3"/>
                    <a:pt x="95" y="17"/>
                  </a:cubicBezTo>
                  <a:cubicBezTo>
                    <a:pt x="107" y="8"/>
                    <a:pt x="122" y="0"/>
                    <a:pt x="137" y="0"/>
                  </a:cubicBezTo>
                  <a:cubicBezTo>
                    <a:pt x="169" y="0"/>
                    <a:pt x="172" y="20"/>
                    <a:pt x="172" y="44"/>
                  </a:cubicBezTo>
                  <a:lnTo>
                    <a:pt x="172" y="115"/>
                  </a:lnTo>
                  <a:cubicBezTo>
                    <a:pt x="172" y="118"/>
                    <a:pt x="171" y="120"/>
                    <a:pt x="168" y="120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1" name="Freeform 84"/>
            <p:cNvSpPr>
              <a:spLocks noEditPoints="1"/>
            </p:cNvSpPr>
            <p:nvPr userDrawn="1"/>
          </p:nvSpPr>
          <p:spPr bwMode="gray">
            <a:xfrm>
              <a:off x="2865" y="826"/>
              <a:ext cx="8" cy="47"/>
            </a:xfrm>
            <a:custGeom>
              <a:avLst/>
              <a:gdLst>
                <a:gd name="T0" fmla="*/ 0 w 28"/>
                <a:gd name="T1" fmla="*/ 0 h 163"/>
                <a:gd name="T2" fmla="*/ 0 w 28"/>
                <a:gd name="T3" fmla="*/ 0 h 163"/>
                <a:gd name="T4" fmla="*/ 0 w 28"/>
                <a:gd name="T5" fmla="*/ 0 h 163"/>
                <a:gd name="T6" fmla="*/ 0 w 28"/>
                <a:gd name="T7" fmla="*/ 0 h 163"/>
                <a:gd name="T8" fmla="*/ 0 w 28"/>
                <a:gd name="T9" fmla="*/ 0 h 163"/>
                <a:gd name="T10" fmla="*/ 0 w 28"/>
                <a:gd name="T11" fmla="*/ 0 h 163"/>
                <a:gd name="T12" fmla="*/ 0 w 28"/>
                <a:gd name="T13" fmla="*/ 0 h 163"/>
                <a:gd name="T14" fmla="*/ 0 w 28"/>
                <a:gd name="T15" fmla="*/ 0 h 163"/>
                <a:gd name="T16" fmla="*/ 0 w 28"/>
                <a:gd name="T17" fmla="*/ 0 h 163"/>
                <a:gd name="T18" fmla="*/ 0 w 28"/>
                <a:gd name="T19" fmla="*/ 0 h 163"/>
                <a:gd name="T20" fmla="*/ 0 w 28"/>
                <a:gd name="T21" fmla="*/ 0 h 163"/>
                <a:gd name="T22" fmla="*/ 0 w 28"/>
                <a:gd name="T23" fmla="*/ 0 h 163"/>
                <a:gd name="T24" fmla="*/ 0 w 28"/>
                <a:gd name="T25" fmla="*/ 0 h 163"/>
                <a:gd name="T26" fmla="*/ 0 w 28"/>
                <a:gd name="T27" fmla="*/ 0 h 163"/>
                <a:gd name="T28" fmla="*/ 0 w 28"/>
                <a:gd name="T29" fmla="*/ 0 h 163"/>
                <a:gd name="T30" fmla="*/ 0 w 28"/>
                <a:gd name="T31" fmla="*/ 0 h 1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8" h="163">
                  <a:moveTo>
                    <a:pt x="27" y="158"/>
                  </a:moveTo>
                  <a:lnTo>
                    <a:pt x="27" y="158"/>
                  </a:lnTo>
                  <a:cubicBezTo>
                    <a:pt x="27" y="161"/>
                    <a:pt x="26" y="163"/>
                    <a:pt x="23" y="163"/>
                  </a:cubicBezTo>
                  <a:lnTo>
                    <a:pt x="6" y="163"/>
                  </a:lnTo>
                  <a:cubicBezTo>
                    <a:pt x="2" y="163"/>
                    <a:pt x="1" y="161"/>
                    <a:pt x="1" y="158"/>
                  </a:cubicBezTo>
                  <a:lnTo>
                    <a:pt x="1" y="50"/>
                  </a:lnTo>
                  <a:cubicBezTo>
                    <a:pt x="1" y="46"/>
                    <a:pt x="2" y="45"/>
                    <a:pt x="6" y="45"/>
                  </a:cubicBezTo>
                  <a:lnTo>
                    <a:pt x="23" y="45"/>
                  </a:lnTo>
                  <a:cubicBezTo>
                    <a:pt x="26" y="45"/>
                    <a:pt x="27" y="47"/>
                    <a:pt x="27" y="50"/>
                  </a:cubicBezTo>
                  <a:lnTo>
                    <a:pt x="27" y="158"/>
                  </a:lnTo>
                  <a:close/>
                  <a:moveTo>
                    <a:pt x="14" y="28"/>
                  </a:moveTo>
                  <a:lnTo>
                    <a:pt x="14" y="28"/>
                  </a:lnTo>
                  <a:cubicBezTo>
                    <a:pt x="2" y="28"/>
                    <a:pt x="0" y="21"/>
                    <a:pt x="0" y="14"/>
                  </a:cubicBezTo>
                  <a:cubicBezTo>
                    <a:pt x="0" y="6"/>
                    <a:pt x="3" y="0"/>
                    <a:pt x="14" y="0"/>
                  </a:cubicBezTo>
                  <a:cubicBezTo>
                    <a:pt x="26" y="0"/>
                    <a:pt x="28" y="6"/>
                    <a:pt x="28" y="14"/>
                  </a:cubicBezTo>
                  <a:cubicBezTo>
                    <a:pt x="28" y="21"/>
                    <a:pt x="26" y="28"/>
                    <a:pt x="14" y="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2" name="Freeform 85"/>
            <p:cNvSpPr>
              <a:spLocks/>
            </p:cNvSpPr>
            <p:nvPr userDrawn="1"/>
          </p:nvSpPr>
          <p:spPr bwMode="gray">
            <a:xfrm>
              <a:off x="2878" y="838"/>
              <a:ext cx="27" cy="36"/>
            </a:xfrm>
            <a:custGeom>
              <a:avLst/>
              <a:gdLst>
                <a:gd name="T0" fmla="*/ 0 w 91"/>
                <a:gd name="T1" fmla="*/ 0 h 122"/>
                <a:gd name="T2" fmla="*/ 0 w 91"/>
                <a:gd name="T3" fmla="*/ 0 h 122"/>
                <a:gd name="T4" fmla="*/ 0 w 91"/>
                <a:gd name="T5" fmla="*/ 0 h 122"/>
                <a:gd name="T6" fmla="*/ 0 w 91"/>
                <a:gd name="T7" fmla="*/ 0 h 122"/>
                <a:gd name="T8" fmla="*/ 0 w 91"/>
                <a:gd name="T9" fmla="*/ 0 h 122"/>
                <a:gd name="T10" fmla="*/ 0 w 91"/>
                <a:gd name="T11" fmla="*/ 0 h 122"/>
                <a:gd name="T12" fmla="*/ 0 w 91"/>
                <a:gd name="T13" fmla="*/ 0 h 122"/>
                <a:gd name="T14" fmla="*/ 0 w 91"/>
                <a:gd name="T15" fmla="*/ 0 h 122"/>
                <a:gd name="T16" fmla="*/ 0 w 91"/>
                <a:gd name="T17" fmla="*/ 0 h 122"/>
                <a:gd name="T18" fmla="*/ 0 w 91"/>
                <a:gd name="T19" fmla="*/ 0 h 122"/>
                <a:gd name="T20" fmla="*/ 0 w 91"/>
                <a:gd name="T21" fmla="*/ 0 h 122"/>
                <a:gd name="T22" fmla="*/ 0 w 91"/>
                <a:gd name="T23" fmla="*/ 0 h 122"/>
                <a:gd name="T24" fmla="*/ 0 w 91"/>
                <a:gd name="T25" fmla="*/ 0 h 122"/>
                <a:gd name="T26" fmla="*/ 0 w 91"/>
                <a:gd name="T27" fmla="*/ 0 h 122"/>
                <a:gd name="T28" fmla="*/ 0 w 91"/>
                <a:gd name="T29" fmla="*/ 0 h 122"/>
                <a:gd name="T30" fmla="*/ 0 w 91"/>
                <a:gd name="T31" fmla="*/ 0 h 122"/>
                <a:gd name="T32" fmla="*/ 0 w 91"/>
                <a:gd name="T33" fmla="*/ 0 h 122"/>
                <a:gd name="T34" fmla="*/ 0 w 91"/>
                <a:gd name="T35" fmla="*/ 0 h 122"/>
                <a:gd name="T36" fmla="*/ 0 w 91"/>
                <a:gd name="T37" fmla="*/ 0 h 122"/>
                <a:gd name="T38" fmla="*/ 0 w 91"/>
                <a:gd name="T39" fmla="*/ 0 h 1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1" h="122">
                  <a:moveTo>
                    <a:pt x="43" y="122"/>
                  </a:moveTo>
                  <a:lnTo>
                    <a:pt x="43" y="122"/>
                  </a:lnTo>
                  <a:cubicBezTo>
                    <a:pt x="31" y="122"/>
                    <a:pt x="14" y="120"/>
                    <a:pt x="5" y="116"/>
                  </a:cubicBezTo>
                  <a:cubicBezTo>
                    <a:pt x="1" y="114"/>
                    <a:pt x="0" y="112"/>
                    <a:pt x="0" y="108"/>
                  </a:cubicBezTo>
                  <a:lnTo>
                    <a:pt x="2" y="100"/>
                  </a:lnTo>
                  <a:cubicBezTo>
                    <a:pt x="3" y="97"/>
                    <a:pt x="4" y="96"/>
                    <a:pt x="8" y="97"/>
                  </a:cubicBezTo>
                  <a:cubicBezTo>
                    <a:pt x="19" y="99"/>
                    <a:pt x="34" y="100"/>
                    <a:pt x="42" y="100"/>
                  </a:cubicBezTo>
                  <a:cubicBezTo>
                    <a:pt x="58" y="100"/>
                    <a:pt x="64" y="96"/>
                    <a:pt x="64" y="86"/>
                  </a:cubicBezTo>
                  <a:cubicBezTo>
                    <a:pt x="64" y="75"/>
                    <a:pt x="60" y="73"/>
                    <a:pt x="45" y="70"/>
                  </a:cubicBezTo>
                  <a:cubicBezTo>
                    <a:pt x="21" y="67"/>
                    <a:pt x="1" y="62"/>
                    <a:pt x="1" y="36"/>
                  </a:cubicBezTo>
                  <a:cubicBezTo>
                    <a:pt x="1" y="12"/>
                    <a:pt x="19" y="0"/>
                    <a:pt x="46" y="0"/>
                  </a:cubicBezTo>
                  <a:cubicBezTo>
                    <a:pt x="56" y="0"/>
                    <a:pt x="72" y="1"/>
                    <a:pt x="82" y="5"/>
                  </a:cubicBezTo>
                  <a:cubicBezTo>
                    <a:pt x="86" y="7"/>
                    <a:pt x="88" y="8"/>
                    <a:pt x="87" y="12"/>
                  </a:cubicBezTo>
                  <a:lnTo>
                    <a:pt x="85" y="21"/>
                  </a:lnTo>
                  <a:cubicBezTo>
                    <a:pt x="85" y="24"/>
                    <a:pt x="83" y="25"/>
                    <a:pt x="79" y="24"/>
                  </a:cubicBezTo>
                  <a:cubicBezTo>
                    <a:pt x="68" y="23"/>
                    <a:pt x="55" y="21"/>
                    <a:pt x="46" y="21"/>
                  </a:cubicBezTo>
                  <a:cubicBezTo>
                    <a:pt x="31" y="21"/>
                    <a:pt x="27" y="26"/>
                    <a:pt x="27" y="35"/>
                  </a:cubicBezTo>
                  <a:cubicBezTo>
                    <a:pt x="27" y="44"/>
                    <a:pt x="33" y="45"/>
                    <a:pt x="48" y="48"/>
                  </a:cubicBezTo>
                  <a:cubicBezTo>
                    <a:pt x="70" y="51"/>
                    <a:pt x="91" y="56"/>
                    <a:pt x="91" y="84"/>
                  </a:cubicBezTo>
                  <a:cubicBezTo>
                    <a:pt x="91" y="112"/>
                    <a:pt x="67" y="122"/>
                    <a:pt x="43" y="122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3" name="Freeform 86"/>
            <p:cNvSpPr>
              <a:spLocks/>
            </p:cNvSpPr>
            <p:nvPr userDrawn="1"/>
          </p:nvSpPr>
          <p:spPr bwMode="gray">
            <a:xfrm>
              <a:off x="2907" y="838"/>
              <a:ext cx="28" cy="36"/>
            </a:xfrm>
            <a:custGeom>
              <a:avLst/>
              <a:gdLst>
                <a:gd name="T0" fmla="*/ 0 w 92"/>
                <a:gd name="T1" fmla="*/ 0 h 122"/>
                <a:gd name="T2" fmla="*/ 0 w 92"/>
                <a:gd name="T3" fmla="*/ 0 h 122"/>
                <a:gd name="T4" fmla="*/ 0 w 92"/>
                <a:gd name="T5" fmla="*/ 0 h 122"/>
                <a:gd name="T6" fmla="*/ 0 w 92"/>
                <a:gd name="T7" fmla="*/ 0 h 122"/>
                <a:gd name="T8" fmla="*/ 0 w 92"/>
                <a:gd name="T9" fmla="*/ 0 h 122"/>
                <a:gd name="T10" fmla="*/ 0 w 92"/>
                <a:gd name="T11" fmla="*/ 0 h 122"/>
                <a:gd name="T12" fmla="*/ 0 w 92"/>
                <a:gd name="T13" fmla="*/ 0 h 122"/>
                <a:gd name="T14" fmla="*/ 0 w 92"/>
                <a:gd name="T15" fmla="*/ 0 h 122"/>
                <a:gd name="T16" fmla="*/ 0 w 92"/>
                <a:gd name="T17" fmla="*/ 0 h 122"/>
                <a:gd name="T18" fmla="*/ 0 w 92"/>
                <a:gd name="T19" fmla="*/ 0 h 122"/>
                <a:gd name="T20" fmla="*/ 0 w 92"/>
                <a:gd name="T21" fmla="*/ 0 h 122"/>
                <a:gd name="T22" fmla="*/ 0 w 92"/>
                <a:gd name="T23" fmla="*/ 0 h 122"/>
                <a:gd name="T24" fmla="*/ 0 w 92"/>
                <a:gd name="T25" fmla="*/ 0 h 122"/>
                <a:gd name="T26" fmla="*/ 0 w 92"/>
                <a:gd name="T27" fmla="*/ 0 h 122"/>
                <a:gd name="T28" fmla="*/ 0 w 92"/>
                <a:gd name="T29" fmla="*/ 0 h 122"/>
                <a:gd name="T30" fmla="*/ 0 w 92"/>
                <a:gd name="T31" fmla="*/ 0 h 122"/>
                <a:gd name="T32" fmla="*/ 0 w 92"/>
                <a:gd name="T33" fmla="*/ 0 h 122"/>
                <a:gd name="T34" fmla="*/ 0 w 92"/>
                <a:gd name="T35" fmla="*/ 0 h 122"/>
                <a:gd name="T36" fmla="*/ 0 w 92"/>
                <a:gd name="T37" fmla="*/ 0 h 122"/>
                <a:gd name="T38" fmla="*/ 0 w 92"/>
                <a:gd name="T39" fmla="*/ 0 h 1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2" h="122">
                  <a:moveTo>
                    <a:pt x="43" y="122"/>
                  </a:moveTo>
                  <a:lnTo>
                    <a:pt x="43" y="122"/>
                  </a:lnTo>
                  <a:cubicBezTo>
                    <a:pt x="31" y="122"/>
                    <a:pt x="15" y="120"/>
                    <a:pt x="6" y="116"/>
                  </a:cubicBezTo>
                  <a:cubicBezTo>
                    <a:pt x="1" y="114"/>
                    <a:pt x="0" y="112"/>
                    <a:pt x="1" y="108"/>
                  </a:cubicBezTo>
                  <a:lnTo>
                    <a:pt x="3" y="100"/>
                  </a:lnTo>
                  <a:cubicBezTo>
                    <a:pt x="3" y="97"/>
                    <a:pt x="5" y="96"/>
                    <a:pt x="9" y="97"/>
                  </a:cubicBezTo>
                  <a:cubicBezTo>
                    <a:pt x="19" y="99"/>
                    <a:pt x="35" y="100"/>
                    <a:pt x="43" y="100"/>
                  </a:cubicBezTo>
                  <a:cubicBezTo>
                    <a:pt x="58" y="100"/>
                    <a:pt x="64" y="96"/>
                    <a:pt x="64" y="86"/>
                  </a:cubicBezTo>
                  <a:cubicBezTo>
                    <a:pt x="64" y="75"/>
                    <a:pt x="60" y="73"/>
                    <a:pt x="45" y="70"/>
                  </a:cubicBezTo>
                  <a:cubicBezTo>
                    <a:pt x="22" y="67"/>
                    <a:pt x="1" y="62"/>
                    <a:pt x="1" y="36"/>
                  </a:cubicBezTo>
                  <a:cubicBezTo>
                    <a:pt x="1" y="12"/>
                    <a:pt x="19" y="0"/>
                    <a:pt x="46" y="0"/>
                  </a:cubicBezTo>
                  <a:cubicBezTo>
                    <a:pt x="56" y="0"/>
                    <a:pt x="73" y="1"/>
                    <a:pt x="83" y="5"/>
                  </a:cubicBezTo>
                  <a:cubicBezTo>
                    <a:pt x="87" y="7"/>
                    <a:pt x="88" y="8"/>
                    <a:pt x="88" y="12"/>
                  </a:cubicBezTo>
                  <a:lnTo>
                    <a:pt x="86" y="21"/>
                  </a:lnTo>
                  <a:cubicBezTo>
                    <a:pt x="85" y="24"/>
                    <a:pt x="84" y="25"/>
                    <a:pt x="79" y="24"/>
                  </a:cubicBezTo>
                  <a:cubicBezTo>
                    <a:pt x="69" y="23"/>
                    <a:pt x="56" y="21"/>
                    <a:pt x="47" y="21"/>
                  </a:cubicBezTo>
                  <a:cubicBezTo>
                    <a:pt x="31" y="21"/>
                    <a:pt x="28" y="26"/>
                    <a:pt x="28" y="35"/>
                  </a:cubicBezTo>
                  <a:cubicBezTo>
                    <a:pt x="28" y="44"/>
                    <a:pt x="34" y="45"/>
                    <a:pt x="48" y="48"/>
                  </a:cubicBezTo>
                  <a:cubicBezTo>
                    <a:pt x="71" y="51"/>
                    <a:pt x="92" y="56"/>
                    <a:pt x="92" y="84"/>
                  </a:cubicBezTo>
                  <a:cubicBezTo>
                    <a:pt x="92" y="112"/>
                    <a:pt x="68" y="122"/>
                    <a:pt x="43" y="122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" name="Freeform 87"/>
            <p:cNvSpPr>
              <a:spLocks noEditPoints="1"/>
            </p:cNvSpPr>
            <p:nvPr userDrawn="1"/>
          </p:nvSpPr>
          <p:spPr bwMode="gray">
            <a:xfrm>
              <a:off x="2938" y="826"/>
              <a:ext cx="9" cy="47"/>
            </a:xfrm>
            <a:custGeom>
              <a:avLst/>
              <a:gdLst>
                <a:gd name="T0" fmla="*/ 0 w 28"/>
                <a:gd name="T1" fmla="*/ 0 h 163"/>
                <a:gd name="T2" fmla="*/ 0 w 28"/>
                <a:gd name="T3" fmla="*/ 0 h 163"/>
                <a:gd name="T4" fmla="*/ 0 w 28"/>
                <a:gd name="T5" fmla="*/ 0 h 163"/>
                <a:gd name="T6" fmla="*/ 0 w 28"/>
                <a:gd name="T7" fmla="*/ 0 h 163"/>
                <a:gd name="T8" fmla="*/ 0 w 28"/>
                <a:gd name="T9" fmla="*/ 0 h 163"/>
                <a:gd name="T10" fmla="*/ 0 w 28"/>
                <a:gd name="T11" fmla="*/ 0 h 163"/>
                <a:gd name="T12" fmla="*/ 0 w 28"/>
                <a:gd name="T13" fmla="*/ 0 h 163"/>
                <a:gd name="T14" fmla="*/ 0 w 28"/>
                <a:gd name="T15" fmla="*/ 0 h 163"/>
                <a:gd name="T16" fmla="*/ 0 w 28"/>
                <a:gd name="T17" fmla="*/ 0 h 163"/>
                <a:gd name="T18" fmla="*/ 0 w 28"/>
                <a:gd name="T19" fmla="*/ 0 h 163"/>
                <a:gd name="T20" fmla="*/ 0 w 28"/>
                <a:gd name="T21" fmla="*/ 0 h 163"/>
                <a:gd name="T22" fmla="*/ 0 w 28"/>
                <a:gd name="T23" fmla="*/ 0 h 163"/>
                <a:gd name="T24" fmla="*/ 0 w 28"/>
                <a:gd name="T25" fmla="*/ 0 h 163"/>
                <a:gd name="T26" fmla="*/ 0 w 28"/>
                <a:gd name="T27" fmla="*/ 0 h 163"/>
                <a:gd name="T28" fmla="*/ 0 w 28"/>
                <a:gd name="T29" fmla="*/ 0 h 163"/>
                <a:gd name="T30" fmla="*/ 0 w 28"/>
                <a:gd name="T31" fmla="*/ 0 h 1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8" h="163">
                  <a:moveTo>
                    <a:pt x="27" y="158"/>
                  </a:moveTo>
                  <a:lnTo>
                    <a:pt x="27" y="158"/>
                  </a:lnTo>
                  <a:cubicBezTo>
                    <a:pt x="27" y="161"/>
                    <a:pt x="26" y="163"/>
                    <a:pt x="23" y="163"/>
                  </a:cubicBezTo>
                  <a:lnTo>
                    <a:pt x="5" y="163"/>
                  </a:lnTo>
                  <a:cubicBezTo>
                    <a:pt x="2" y="163"/>
                    <a:pt x="1" y="161"/>
                    <a:pt x="1" y="158"/>
                  </a:cubicBezTo>
                  <a:lnTo>
                    <a:pt x="1" y="50"/>
                  </a:lnTo>
                  <a:cubicBezTo>
                    <a:pt x="1" y="46"/>
                    <a:pt x="2" y="45"/>
                    <a:pt x="5" y="45"/>
                  </a:cubicBezTo>
                  <a:lnTo>
                    <a:pt x="23" y="45"/>
                  </a:lnTo>
                  <a:cubicBezTo>
                    <a:pt x="26" y="45"/>
                    <a:pt x="27" y="47"/>
                    <a:pt x="27" y="50"/>
                  </a:cubicBezTo>
                  <a:lnTo>
                    <a:pt x="27" y="158"/>
                  </a:lnTo>
                  <a:close/>
                  <a:moveTo>
                    <a:pt x="14" y="28"/>
                  </a:moveTo>
                  <a:lnTo>
                    <a:pt x="14" y="28"/>
                  </a:lnTo>
                  <a:cubicBezTo>
                    <a:pt x="2" y="28"/>
                    <a:pt x="0" y="21"/>
                    <a:pt x="0" y="14"/>
                  </a:cubicBezTo>
                  <a:cubicBezTo>
                    <a:pt x="0" y="6"/>
                    <a:pt x="3" y="0"/>
                    <a:pt x="14" y="0"/>
                  </a:cubicBezTo>
                  <a:cubicBezTo>
                    <a:pt x="26" y="0"/>
                    <a:pt x="28" y="6"/>
                    <a:pt x="28" y="14"/>
                  </a:cubicBezTo>
                  <a:cubicBezTo>
                    <a:pt x="28" y="21"/>
                    <a:pt x="26" y="28"/>
                    <a:pt x="14" y="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5" name="Freeform 88"/>
            <p:cNvSpPr>
              <a:spLocks noEditPoints="1"/>
            </p:cNvSpPr>
            <p:nvPr userDrawn="1"/>
          </p:nvSpPr>
          <p:spPr bwMode="gray">
            <a:xfrm>
              <a:off x="2952" y="838"/>
              <a:ext cx="30" cy="36"/>
            </a:xfrm>
            <a:custGeom>
              <a:avLst/>
              <a:gdLst>
                <a:gd name="T0" fmla="*/ 0 w 104"/>
                <a:gd name="T1" fmla="*/ 0 h 122"/>
                <a:gd name="T2" fmla="*/ 0 w 104"/>
                <a:gd name="T3" fmla="*/ 0 h 122"/>
                <a:gd name="T4" fmla="*/ 0 w 104"/>
                <a:gd name="T5" fmla="*/ 0 h 122"/>
                <a:gd name="T6" fmla="*/ 0 w 104"/>
                <a:gd name="T7" fmla="*/ 0 h 122"/>
                <a:gd name="T8" fmla="*/ 0 w 104"/>
                <a:gd name="T9" fmla="*/ 0 h 122"/>
                <a:gd name="T10" fmla="*/ 0 w 104"/>
                <a:gd name="T11" fmla="*/ 0 h 122"/>
                <a:gd name="T12" fmla="*/ 0 w 104"/>
                <a:gd name="T13" fmla="*/ 0 h 122"/>
                <a:gd name="T14" fmla="*/ 0 w 104"/>
                <a:gd name="T15" fmla="*/ 0 h 122"/>
                <a:gd name="T16" fmla="*/ 0 w 104"/>
                <a:gd name="T17" fmla="*/ 0 h 122"/>
                <a:gd name="T18" fmla="*/ 0 w 104"/>
                <a:gd name="T19" fmla="*/ 0 h 122"/>
                <a:gd name="T20" fmla="*/ 0 w 104"/>
                <a:gd name="T21" fmla="*/ 0 h 122"/>
                <a:gd name="T22" fmla="*/ 0 w 104"/>
                <a:gd name="T23" fmla="*/ 0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4" h="122">
                  <a:moveTo>
                    <a:pt x="51" y="23"/>
                  </a:moveTo>
                  <a:lnTo>
                    <a:pt x="51" y="23"/>
                  </a:lnTo>
                  <a:cubicBezTo>
                    <a:pt x="31" y="23"/>
                    <a:pt x="26" y="36"/>
                    <a:pt x="26" y="61"/>
                  </a:cubicBezTo>
                  <a:cubicBezTo>
                    <a:pt x="26" y="86"/>
                    <a:pt x="31" y="99"/>
                    <a:pt x="51" y="99"/>
                  </a:cubicBezTo>
                  <a:cubicBezTo>
                    <a:pt x="73" y="99"/>
                    <a:pt x="77" y="86"/>
                    <a:pt x="77" y="61"/>
                  </a:cubicBezTo>
                  <a:cubicBezTo>
                    <a:pt x="77" y="35"/>
                    <a:pt x="73" y="23"/>
                    <a:pt x="51" y="23"/>
                  </a:cubicBezTo>
                  <a:close/>
                  <a:moveTo>
                    <a:pt x="51" y="122"/>
                  </a:moveTo>
                  <a:lnTo>
                    <a:pt x="51" y="122"/>
                  </a:lnTo>
                  <a:cubicBezTo>
                    <a:pt x="3" y="122"/>
                    <a:pt x="0" y="86"/>
                    <a:pt x="0" y="59"/>
                  </a:cubicBezTo>
                  <a:cubicBezTo>
                    <a:pt x="0" y="36"/>
                    <a:pt x="5" y="0"/>
                    <a:pt x="51" y="0"/>
                  </a:cubicBezTo>
                  <a:cubicBezTo>
                    <a:pt x="98" y="0"/>
                    <a:pt x="104" y="31"/>
                    <a:pt x="104" y="59"/>
                  </a:cubicBezTo>
                  <a:cubicBezTo>
                    <a:pt x="104" y="86"/>
                    <a:pt x="101" y="122"/>
                    <a:pt x="51" y="122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6" name="Freeform 89"/>
            <p:cNvSpPr>
              <a:spLocks/>
            </p:cNvSpPr>
            <p:nvPr userDrawn="1"/>
          </p:nvSpPr>
          <p:spPr bwMode="gray">
            <a:xfrm>
              <a:off x="2986" y="838"/>
              <a:ext cx="29" cy="36"/>
            </a:xfrm>
            <a:custGeom>
              <a:avLst/>
              <a:gdLst>
                <a:gd name="T0" fmla="*/ 0 w 102"/>
                <a:gd name="T1" fmla="*/ 0 h 120"/>
                <a:gd name="T2" fmla="*/ 0 w 102"/>
                <a:gd name="T3" fmla="*/ 0 h 120"/>
                <a:gd name="T4" fmla="*/ 0 w 102"/>
                <a:gd name="T5" fmla="*/ 0 h 120"/>
                <a:gd name="T6" fmla="*/ 0 w 102"/>
                <a:gd name="T7" fmla="*/ 0 h 120"/>
                <a:gd name="T8" fmla="*/ 0 w 102"/>
                <a:gd name="T9" fmla="*/ 0 h 120"/>
                <a:gd name="T10" fmla="*/ 0 w 102"/>
                <a:gd name="T11" fmla="*/ 0 h 120"/>
                <a:gd name="T12" fmla="*/ 0 w 102"/>
                <a:gd name="T13" fmla="*/ 0 h 120"/>
                <a:gd name="T14" fmla="*/ 0 w 102"/>
                <a:gd name="T15" fmla="*/ 0 h 120"/>
                <a:gd name="T16" fmla="*/ 0 w 102"/>
                <a:gd name="T17" fmla="*/ 0 h 120"/>
                <a:gd name="T18" fmla="*/ 0 w 102"/>
                <a:gd name="T19" fmla="*/ 0 h 120"/>
                <a:gd name="T20" fmla="*/ 0 w 102"/>
                <a:gd name="T21" fmla="*/ 0 h 120"/>
                <a:gd name="T22" fmla="*/ 0 w 102"/>
                <a:gd name="T23" fmla="*/ 0 h 120"/>
                <a:gd name="T24" fmla="*/ 0 w 102"/>
                <a:gd name="T25" fmla="*/ 0 h 120"/>
                <a:gd name="T26" fmla="*/ 0 w 102"/>
                <a:gd name="T27" fmla="*/ 0 h 120"/>
                <a:gd name="T28" fmla="*/ 0 w 102"/>
                <a:gd name="T29" fmla="*/ 0 h 120"/>
                <a:gd name="T30" fmla="*/ 0 w 102"/>
                <a:gd name="T31" fmla="*/ 0 h 120"/>
                <a:gd name="T32" fmla="*/ 0 w 102"/>
                <a:gd name="T33" fmla="*/ 0 h 120"/>
                <a:gd name="T34" fmla="*/ 0 w 102"/>
                <a:gd name="T35" fmla="*/ 0 h 120"/>
                <a:gd name="T36" fmla="*/ 0 w 102"/>
                <a:gd name="T37" fmla="*/ 0 h 120"/>
                <a:gd name="T38" fmla="*/ 0 w 102"/>
                <a:gd name="T39" fmla="*/ 0 h 120"/>
                <a:gd name="T40" fmla="*/ 0 w 102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2" h="120">
                  <a:moveTo>
                    <a:pt x="98" y="120"/>
                  </a:moveTo>
                  <a:lnTo>
                    <a:pt x="98" y="120"/>
                  </a:lnTo>
                  <a:lnTo>
                    <a:pt x="81" y="120"/>
                  </a:lnTo>
                  <a:cubicBezTo>
                    <a:pt x="78" y="120"/>
                    <a:pt x="76" y="118"/>
                    <a:pt x="76" y="115"/>
                  </a:cubicBezTo>
                  <a:lnTo>
                    <a:pt x="76" y="48"/>
                  </a:lnTo>
                  <a:cubicBezTo>
                    <a:pt x="76" y="33"/>
                    <a:pt x="73" y="24"/>
                    <a:pt x="59" y="24"/>
                  </a:cubicBezTo>
                  <a:cubicBezTo>
                    <a:pt x="49" y="24"/>
                    <a:pt x="33" y="32"/>
                    <a:pt x="26" y="35"/>
                  </a:cubicBezTo>
                  <a:lnTo>
                    <a:pt x="26" y="115"/>
                  </a:lnTo>
                  <a:cubicBezTo>
                    <a:pt x="26" y="118"/>
                    <a:pt x="25" y="120"/>
                    <a:pt x="22" y="120"/>
                  </a:cubicBezTo>
                  <a:lnTo>
                    <a:pt x="5" y="120"/>
                  </a:lnTo>
                  <a:cubicBezTo>
                    <a:pt x="1" y="120"/>
                    <a:pt x="0" y="118"/>
                    <a:pt x="0" y="115"/>
                  </a:cubicBezTo>
                  <a:lnTo>
                    <a:pt x="0" y="7"/>
                  </a:lnTo>
                  <a:cubicBezTo>
                    <a:pt x="0" y="4"/>
                    <a:pt x="1" y="2"/>
                    <a:pt x="5" y="2"/>
                  </a:cubicBezTo>
                  <a:lnTo>
                    <a:pt x="22" y="2"/>
                  </a:lnTo>
                  <a:cubicBezTo>
                    <a:pt x="25" y="2"/>
                    <a:pt x="26" y="4"/>
                    <a:pt x="26" y="7"/>
                  </a:cubicBezTo>
                  <a:lnTo>
                    <a:pt x="26" y="14"/>
                  </a:lnTo>
                  <a:cubicBezTo>
                    <a:pt x="26" y="14"/>
                    <a:pt x="27" y="14"/>
                    <a:pt x="27" y="14"/>
                  </a:cubicBezTo>
                  <a:cubicBezTo>
                    <a:pt x="36" y="8"/>
                    <a:pt x="53" y="0"/>
                    <a:pt x="67" y="0"/>
                  </a:cubicBezTo>
                  <a:cubicBezTo>
                    <a:pt x="100" y="0"/>
                    <a:pt x="102" y="21"/>
                    <a:pt x="102" y="45"/>
                  </a:cubicBezTo>
                  <a:lnTo>
                    <a:pt x="102" y="115"/>
                  </a:lnTo>
                  <a:cubicBezTo>
                    <a:pt x="102" y="118"/>
                    <a:pt x="102" y="120"/>
                    <a:pt x="98" y="120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27" name="Group 93"/>
            <p:cNvGrpSpPr>
              <a:grpSpLocks noChangeAspect="1"/>
            </p:cNvGrpSpPr>
            <p:nvPr userDrawn="1"/>
          </p:nvGrpSpPr>
          <p:grpSpPr bwMode="auto">
            <a:xfrm>
              <a:off x="2449" y="221"/>
              <a:ext cx="1033" cy="504"/>
              <a:chOff x="2449" y="221"/>
              <a:chExt cx="1033" cy="504"/>
            </a:xfrm>
          </p:grpSpPr>
          <p:sp>
            <p:nvSpPr>
              <p:cNvPr id="43" name="Freeform 28"/>
              <p:cNvSpPr>
                <a:spLocks noChangeAspect="1"/>
              </p:cNvSpPr>
              <p:nvPr userDrawn="1"/>
            </p:nvSpPr>
            <p:spPr bwMode="gray">
              <a:xfrm>
                <a:off x="2449" y="222"/>
                <a:ext cx="508" cy="185"/>
              </a:xfrm>
              <a:custGeom>
                <a:avLst/>
                <a:gdLst>
                  <a:gd name="T0" fmla="*/ 0 w 1737"/>
                  <a:gd name="T1" fmla="*/ 0 h 638"/>
                  <a:gd name="T2" fmla="*/ 0 w 1737"/>
                  <a:gd name="T3" fmla="*/ 0 h 638"/>
                  <a:gd name="T4" fmla="*/ 0 w 1737"/>
                  <a:gd name="T5" fmla="*/ 0 h 638"/>
                  <a:gd name="T6" fmla="*/ 0 w 1737"/>
                  <a:gd name="T7" fmla="*/ 0 h 638"/>
                  <a:gd name="T8" fmla="*/ 0 w 1737"/>
                  <a:gd name="T9" fmla="*/ 0 h 638"/>
                  <a:gd name="T10" fmla="*/ 0 w 1737"/>
                  <a:gd name="T11" fmla="*/ 0 h 638"/>
                  <a:gd name="T12" fmla="*/ 0 w 1737"/>
                  <a:gd name="T13" fmla="*/ 0 h 638"/>
                  <a:gd name="T14" fmla="*/ 0 w 1737"/>
                  <a:gd name="T15" fmla="*/ 0 h 638"/>
                  <a:gd name="T16" fmla="*/ 0 w 1737"/>
                  <a:gd name="T17" fmla="*/ 0 h 638"/>
                  <a:gd name="T18" fmla="*/ 0 w 1737"/>
                  <a:gd name="T19" fmla="*/ 0 h 638"/>
                  <a:gd name="T20" fmla="*/ 0 w 1737"/>
                  <a:gd name="T21" fmla="*/ 0 h 638"/>
                  <a:gd name="T22" fmla="*/ 0 w 1737"/>
                  <a:gd name="T23" fmla="*/ 0 h 638"/>
                  <a:gd name="T24" fmla="*/ 0 w 1737"/>
                  <a:gd name="T25" fmla="*/ 0 h 638"/>
                  <a:gd name="T26" fmla="*/ 0 w 1737"/>
                  <a:gd name="T27" fmla="*/ 0 h 638"/>
                  <a:gd name="T28" fmla="*/ 0 w 1737"/>
                  <a:gd name="T29" fmla="*/ 0 h 63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37"/>
                  <a:gd name="T46" fmla="*/ 0 h 638"/>
                  <a:gd name="T47" fmla="*/ 1737 w 1737"/>
                  <a:gd name="T48" fmla="*/ 638 h 63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37" h="638">
                    <a:moveTo>
                      <a:pt x="0" y="638"/>
                    </a:moveTo>
                    <a:lnTo>
                      <a:pt x="0" y="638"/>
                    </a:lnTo>
                    <a:cubicBezTo>
                      <a:pt x="0" y="638"/>
                      <a:pt x="1047" y="503"/>
                      <a:pt x="1076" y="498"/>
                    </a:cubicBezTo>
                    <a:cubicBezTo>
                      <a:pt x="1121" y="490"/>
                      <a:pt x="1162" y="482"/>
                      <a:pt x="1199" y="471"/>
                    </a:cubicBezTo>
                    <a:cubicBezTo>
                      <a:pt x="1284" y="448"/>
                      <a:pt x="1362" y="413"/>
                      <a:pt x="1431" y="366"/>
                    </a:cubicBezTo>
                    <a:cubicBezTo>
                      <a:pt x="1497" y="322"/>
                      <a:pt x="1559" y="258"/>
                      <a:pt x="1620" y="187"/>
                    </a:cubicBezTo>
                    <a:cubicBezTo>
                      <a:pt x="1658" y="142"/>
                      <a:pt x="1699" y="83"/>
                      <a:pt x="1737" y="27"/>
                    </a:cubicBezTo>
                    <a:lnTo>
                      <a:pt x="1737" y="0"/>
                    </a:lnTo>
                    <a:cubicBezTo>
                      <a:pt x="1692" y="66"/>
                      <a:pt x="1648" y="124"/>
                      <a:pt x="1602" y="174"/>
                    </a:cubicBezTo>
                    <a:cubicBezTo>
                      <a:pt x="1541" y="241"/>
                      <a:pt x="1478" y="296"/>
                      <a:pt x="1413" y="338"/>
                    </a:cubicBezTo>
                    <a:cubicBezTo>
                      <a:pt x="1346" y="381"/>
                      <a:pt x="1271" y="413"/>
                      <a:pt x="1190" y="433"/>
                    </a:cubicBezTo>
                    <a:cubicBezTo>
                      <a:pt x="1153" y="442"/>
                      <a:pt x="1114" y="450"/>
                      <a:pt x="1070" y="456"/>
                    </a:cubicBezTo>
                    <a:cubicBezTo>
                      <a:pt x="1041" y="460"/>
                      <a:pt x="1011" y="463"/>
                      <a:pt x="982" y="466"/>
                    </a:cubicBezTo>
                    <a:cubicBezTo>
                      <a:pt x="971" y="467"/>
                      <a:pt x="0" y="570"/>
                      <a:pt x="0" y="570"/>
                    </a:cubicBez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4" name="Freeform 29"/>
              <p:cNvSpPr>
                <a:spLocks noChangeAspect="1"/>
              </p:cNvSpPr>
              <p:nvPr userDrawn="1"/>
            </p:nvSpPr>
            <p:spPr bwMode="gray">
              <a:xfrm>
                <a:off x="2449" y="262"/>
                <a:ext cx="508" cy="171"/>
              </a:xfrm>
              <a:custGeom>
                <a:avLst/>
                <a:gdLst>
                  <a:gd name="T0" fmla="*/ 0 w 1737"/>
                  <a:gd name="T1" fmla="*/ 0 h 589"/>
                  <a:gd name="T2" fmla="*/ 0 w 1737"/>
                  <a:gd name="T3" fmla="*/ 0 h 589"/>
                  <a:gd name="T4" fmla="*/ 0 w 1737"/>
                  <a:gd name="T5" fmla="*/ 0 h 589"/>
                  <a:gd name="T6" fmla="*/ 0 w 1737"/>
                  <a:gd name="T7" fmla="*/ 0 h 589"/>
                  <a:gd name="T8" fmla="*/ 0 w 1737"/>
                  <a:gd name="T9" fmla="*/ 0 h 589"/>
                  <a:gd name="T10" fmla="*/ 0 w 1737"/>
                  <a:gd name="T11" fmla="*/ 0 h 589"/>
                  <a:gd name="T12" fmla="*/ 0 w 1737"/>
                  <a:gd name="T13" fmla="*/ 0 h 589"/>
                  <a:gd name="T14" fmla="*/ 0 w 1737"/>
                  <a:gd name="T15" fmla="*/ 0 h 589"/>
                  <a:gd name="T16" fmla="*/ 0 w 1737"/>
                  <a:gd name="T17" fmla="*/ 0 h 589"/>
                  <a:gd name="T18" fmla="*/ 0 w 1737"/>
                  <a:gd name="T19" fmla="*/ 0 h 589"/>
                  <a:gd name="T20" fmla="*/ 0 w 1737"/>
                  <a:gd name="T21" fmla="*/ 0 h 589"/>
                  <a:gd name="T22" fmla="*/ 0 w 1737"/>
                  <a:gd name="T23" fmla="*/ 0 h 589"/>
                  <a:gd name="T24" fmla="*/ 0 w 1737"/>
                  <a:gd name="T25" fmla="*/ 0 h 589"/>
                  <a:gd name="T26" fmla="*/ 0 w 1737"/>
                  <a:gd name="T27" fmla="*/ 0 h 589"/>
                  <a:gd name="T28" fmla="*/ 0 w 1737"/>
                  <a:gd name="T29" fmla="*/ 0 h 589"/>
                  <a:gd name="T30" fmla="*/ 0 w 1737"/>
                  <a:gd name="T31" fmla="*/ 0 h 589"/>
                  <a:gd name="T32" fmla="*/ 0 w 1737"/>
                  <a:gd name="T33" fmla="*/ 0 h 589"/>
                  <a:gd name="T34" fmla="*/ 0 w 1737"/>
                  <a:gd name="T35" fmla="*/ 0 h 5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737"/>
                  <a:gd name="T55" fmla="*/ 0 h 589"/>
                  <a:gd name="T56" fmla="*/ 1737 w 1737"/>
                  <a:gd name="T57" fmla="*/ 589 h 58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737" h="589">
                    <a:moveTo>
                      <a:pt x="1404" y="323"/>
                    </a:moveTo>
                    <a:lnTo>
                      <a:pt x="1404" y="323"/>
                    </a:lnTo>
                    <a:cubicBezTo>
                      <a:pt x="1338" y="360"/>
                      <a:pt x="1262" y="388"/>
                      <a:pt x="1179" y="404"/>
                    </a:cubicBezTo>
                    <a:cubicBezTo>
                      <a:pt x="1143" y="412"/>
                      <a:pt x="1104" y="418"/>
                      <a:pt x="1060" y="422"/>
                    </a:cubicBezTo>
                    <a:cubicBezTo>
                      <a:pt x="1033" y="425"/>
                      <a:pt x="1007" y="427"/>
                      <a:pt x="981" y="430"/>
                    </a:cubicBezTo>
                    <a:cubicBezTo>
                      <a:pt x="967" y="431"/>
                      <a:pt x="952" y="432"/>
                      <a:pt x="938" y="433"/>
                    </a:cubicBezTo>
                    <a:cubicBezTo>
                      <a:pt x="617" y="462"/>
                      <a:pt x="298" y="493"/>
                      <a:pt x="0" y="522"/>
                    </a:cubicBezTo>
                    <a:lnTo>
                      <a:pt x="0" y="589"/>
                    </a:lnTo>
                    <a:cubicBezTo>
                      <a:pt x="301" y="553"/>
                      <a:pt x="622" y="515"/>
                      <a:pt x="943" y="479"/>
                    </a:cubicBezTo>
                    <a:cubicBezTo>
                      <a:pt x="957" y="477"/>
                      <a:pt x="971" y="475"/>
                      <a:pt x="986" y="474"/>
                    </a:cubicBezTo>
                    <a:cubicBezTo>
                      <a:pt x="1012" y="471"/>
                      <a:pt x="1038" y="468"/>
                      <a:pt x="1064" y="465"/>
                    </a:cubicBezTo>
                    <a:cubicBezTo>
                      <a:pt x="1110" y="459"/>
                      <a:pt x="1150" y="452"/>
                      <a:pt x="1187" y="443"/>
                    </a:cubicBezTo>
                    <a:cubicBezTo>
                      <a:pt x="1273" y="424"/>
                      <a:pt x="1352" y="393"/>
                      <a:pt x="1420" y="352"/>
                    </a:cubicBezTo>
                    <a:cubicBezTo>
                      <a:pt x="1487" y="312"/>
                      <a:pt x="1547" y="255"/>
                      <a:pt x="1611" y="186"/>
                    </a:cubicBezTo>
                    <a:cubicBezTo>
                      <a:pt x="1651" y="143"/>
                      <a:pt x="1696" y="82"/>
                      <a:pt x="1737" y="25"/>
                    </a:cubicBezTo>
                    <a:lnTo>
                      <a:pt x="1737" y="0"/>
                    </a:lnTo>
                    <a:cubicBezTo>
                      <a:pt x="1688" y="66"/>
                      <a:pt x="1642" y="122"/>
                      <a:pt x="1596" y="170"/>
                    </a:cubicBezTo>
                    <a:cubicBezTo>
                      <a:pt x="1533" y="234"/>
                      <a:pt x="1468" y="286"/>
                      <a:pt x="1404" y="323"/>
                    </a:cubicBez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5" name="Freeform 30"/>
              <p:cNvSpPr>
                <a:spLocks noChangeAspect="1"/>
              </p:cNvSpPr>
              <p:nvPr userDrawn="1"/>
            </p:nvSpPr>
            <p:spPr bwMode="gray">
              <a:xfrm>
                <a:off x="2449" y="305"/>
                <a:ext cx="508" cy="156"/>
              </a:xfrm>
              <a:custGeom>
                <a:avLst/>
                <a:gdLst>
                  <a:gd name="T0" fmla="*/ 0 w 1737"/>
                  <a:gd name="T1" fmla="*/ 0 h 535"/>
                  <a:gd name="T2" fmla="*/ 0 w 1737"/>
                  <a:gd name="T3" fmla="*/ 0 h 535"/>
                  <a:gd name="T4" fmla="*/ 0 w 1737"/>
                  <a:gd name="T5" fmla="*/ 0 h 535"/>
                  <a:gd name="T6" fmla="*/ 0 w 1737"/>
                  <a:gd name="T7" fmla="*/ 0 h 535"/>
                  <a:gd name="T8" fmla="*/ 0 w 1737"/>
                  <a:gd name="T9" fmla="*/ 0 h 535"/>
                  <a:gd name="T10" fmla="*/ 0 w 1737"/>
                  <a:gd name="T11" fmla="*/ 0 h 535"/>
                  <a:gd name="T12" fmla="*/ 0 w 1737"/>
                  <a:gd name="T13" fmla="*/ 0 h 535"/>
                  <a:gd name="T14" fmla="*/ 0 w 1737"/>
                  <a:gd name="T15" fmla="*/ 0 h 535"/>
                  <a:gd name="T16" fmla="*/ 0 w 1737"/>
                  <a:gd name="T17" fmla="*/ 0 h 535"/>
                  <a:gd name="T18" fmla="*/ 0 w 1737"/>
                  <a:gd name="T19" fmla="*/ 0 h 535"/>
                  <a:gd name="T20" fmla="*/ 0 w 1737"/>
                  <a:gd name="T21" fmla="*/ 0 h 535"/>
                  <a:gd name="T22" fmla="*/ 0 w 1737"/>
                  <a:gd name="T23" fmla="*/ 0 h 535"/>
                  <a:gd name="T24" fmla="*/ 0 w 1737"/>
                  <a:gd name="T25" fmla="*/ 0 h 535"/>
                  <a:gd name="T26" fmla="*/ 0 w 1737"/>
                  <a:gd name="T27" fmla="*/ 0 h 535"/>
                  <a:gd name="T28" fmla="*/ 0 w 1737"/>
                  <a:gd name="T29" fmla="*/ 0 h 53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37"/>
                  <a:gd name="T46" fmla="*/ 0 h 535"/>
                  <a:gd name="T47" fmla="*/ 1737 w 1737"/>
                  <a:gd name="T48" fmla="*/ 535 h 53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37" h="535">
                    <a:moveTo>
                      <a:pt x="1587" y="162"/>
                    </a:moveTo>
                    <a:lnTo>
                      <a:pt x="1587" y="162"/>
                    </a:lnTo>
                    <a:cubicBezTo>
                      <a:pt x="1523" y="221"/>
                      <a:pt x="1456" y="266"/>
                      <a:pt x="1389" y="299"/>
                    </a:cubicBezTo>
                    <a:cubicBezTo>
                      <a:pt x="1322" y="331"/>
                      <a:pt x="1248" y="353"/>
                      <a:pt x="1162" y="367"/>
                    </a:cubicBezTo>
                    <a:cubicBezTo>
                      <a:pt x="1127" y="373"/>
                      <a:pt x="1088" y="378"/>
                      <a:pt x="1044" y="382"/>
                    </a:cubicBezTo>
                    <a:lnTo>
                      <a:pt x="0" y="467"/>
                    </a:lnTo>
                    <a:lnTo>
                      <a:pt x="0" y="535"/>
                    </a:lnTo>
                    <a:lnTo>
                      <a:pt x="928" y="437"/>
                    </a:lnTo>
                    <a:lnTo>
                      <a:pt x="1048" y="424"/>
                    </a:lnTo>
                    <a:cubicBezTo>
                      <a:pt x="1093" y="419"/>
                      <a:pt x="1133" y="413"/>
                      <a:pt x="1169" y="406"/>
                    </a:cubicBezTo>
                    <a:cubicBezTo>
                      <a:pt x="1258" y="389"/>
                      <a:pt x="1335" y="364"/>
                      <a:pt x="1403" y="329"/>
                    </a:cubicBezTo>
                    <a:cubicBezTo>
                      <a:pt x="1473" y="294"/>
                      <a:pt x="1542" y="236"/>
                      <a:pt x="1607" y="174"/>
                    </a:cubicBezTo>
                    <a:cubicBezTo>
                      <a:pt x="1650" y="132"/>
                      <a:pt x="1692" y="78"/>
                      <a:pt x="1737" y="22"/>
                    </a:cubicBezTo>
                    <a:lnTo>
                      <a:pt x="1737" y="0"/>
                    </a:lnTo>
                    <a:cubicBezTo>
                      <a:pt x="1685" y="64"/>
                      <a:pt x="1636" y="117"/>
                      <a:pt x="1587" y="162"/>
                    </a:cubicBez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6" name="Freeform 31"/>
              <p:cNvSpPr>
                <a:spLocks noChangeAspect="1"/>
              </p:cNvSpPr>
              <p:nvPr userDrawn="1"/>
            </p:nvSpPr>
            <p:spPr bwMode="gray">
              <a:xfrm>
                <a:off x="2449" y="387"/>
                <a:ext cx="508" cy="126"/>
              </a:xfrm>
              <a:custGeom>
                <a:avLst/>
                <a:gdLst>
                  <a:gd name="T0" fmla="*/ 0 w 1737"/>
                  <a:gd name="T1" fmla="*/ 0 h 434"/>
                  <a:gd name="T2" fmla="*/ 0 w 1737"/>
                  <a:gd name="T3" fmla="*/ 0 h 434"/>
                  <a:gd name="T4" fmla="*/ 0 w 1737"/>
                  <a:gd name="T5" fmla="*/ 0 h 434"/>
                  <a:gd name="T6" fmla="*/ 0 w 1737"/>
                  <a:gd name="T7" fmla="*/ 0 h 434"/>
                  <a:gd name="T8" fmla="*/ 0 w 1737"/>
                  <a:gd name="T9" fmla="*/ 0 h 434"/>
                  <a:gd name="T10" fmla="*/ 0 w 1737"/>
                  <a:gd name="T11" fmla="*/ 0 h 434"/>
                  <a:gd name="T12" fmla="*/ 0 w 1737"/>
                  <a:gd name="T13" fmla="*/ 0 h 434"/>
                  <a:gd name="T14" fmla="*/ 0 w 1737"/>
                  <a:gd name="T15" fmla="*/ 0 h 434"/>
                  <a:gd name="T16" fmla="*/ 0 w 1737"/>
                  <a:gd name="T17" fmla="*/ 0 h 434"/>
                  <a:gd name="T18" fmla="*/ 0 w 1737"/>
                  <a:gd name="T19" fmla="*/ 0 h 434"/>
                  <a:gd name="T20" fmla="*/ 0 w 1737"/>
                  <a:gd name="T21" fmla="*/ 0 h 434"/>
                  <a:gd name="T22" fmla="*/ 0 w 1737"/>
                  <a:gd name="T23" fmla="*/ 0 h 434"/>
                  <a:gd name="T24" fmla="*/ 0 w 1737"/>
                  <a:gd name="T25" fmla="*/ 0 h 434"/>
                  <a:gd name="T26" fmla="*/ 0 w 1737"/>
                  <a:gd name="T27" fmla="*/ 0 h 434"/>
                  <a:gd name="T28" fmla="*/ 0 w 1737"/>
                  <a:gd name="T29" fmla="*/ 0 h 434"/>
                  <a:gd name="T30" fmla="*/ 0 w 1737"/>
                  <a:gd name="T31" fmla="*/ 0 h 434"/>
                  <a:gd name="T32" fmla="*/ 0 w 1737"/>
                  <a:gd name="T33" fmla="*/ 0 h 434"/>
                  <a:gd name="T34" fmla="*/ 0 w 1737"/>
                  <a:gd name="T35" fmla="*/ 0 h 4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737"/>
                  <a:gd name="T55" fmla="*/ 0 h 434"/>
                  <a:gd name="T56" fmla="*/ 1737 w 1737"/>
                  <a:gd name="T57" fmla="*/ 434 h 4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737" h="434">
                    <a:moveTo>
                      <a:pt x="1334" y="230"/>
                    </a:moveTo>
                    <a:lnTo>
                      <a:pt x="1334" y="230"/>
                    </a:lnTo>
                    <a:cubicBezTo>
                      <a:pt x="1274" y="264"/>
                      <a:pt x="1228" y="284"/>
                      <a:pt x="1141" y="293"/>
                    </a:cubicBezTo>
                    <a:cubicBezTo>
                      <a:pt x="1089" y="298"/>
                      <a:pt x="1035" y="301"/>
                      <a:pt x="983" y="304"/>
                    </a:cubicBezTo>
                    <a:cubicBezTo>
                      <a:pt x="957" y="305"/>
                      <a:pt x="932" y="306"/>
                      <a:pt x="907" y="308"/>
                    </a:cubicBezTo>
                    <a:cubicBezTo>
                      <a:pt x="749" y="317"/>
                      <a:pt x="594" y="327"/>
                      <a:pt x="436" y="337"/>
                    </a:cubicBezTo>
                    <a:lnTo>
                      <a:pt x="0" y="366"/>
                    </a:lnTo>
                    <a:lnTo>
                      <a:pt x="0" y="434"/>
                    </a:lnTo>
                    <a:lnTo>
                      <a:pt x="441" y="394"/>
                    </a:lnTo>
                    <a:cubicBezTo>
                      <a:pt x="583" y="381"/>
                      <a:pt x="748" y="366"/>
                      <a:pt x="910" y="353"/>
                    </a:cubicBezTo>
                    <a:lnTo>
                      <a:pt x="1027" y="344"/>
                    </a:lnTo>
                    <a:cubicBezTo>
                      <a:pt x="1073" y="340"/>
                      <a:pt x="1111" y="337"/>
                      <a:pt x="1146" y="332"/>
                    </a:cubicBezTo>
                    <a:cubicBezTo>
                      <a:pt x="1235" y="321"/>
                      <a:pt x="1311" y="303"/>
                      <a:pt x="1379" y="277"/>
                    </a:cubicBezTo>
                    <a:cubicBezTo>
                      <a:pt x="1452" y="250"/>
                      <a:pt x="1520" y="208"/>
                      <a:pt x="1589" y="158"/>
                    </a:cubicBezTo>
                    <a:cubicBezTo>
                      <a:pt x="1651" y="113"/>
                      <a:pt x="1737" y="25"/>
                      <a:pt x="1737" y="24"/>
                    </a:cubicBezTo>
                    <a:lnTo>
                      <a:pt x="1737" y="0"/>
                    </a:lnTo>
                    <a:cubicBezTo>
                      <a:pt x="1681" y="55"/>
                      <a:pt x="1649" y="86"/>
                      <a:pt x="1587" y="126"/>
                    </a:cubicBezTo>
                    <a:cubicBezTo>
                      <a:pt x="1514" y="174"/>
                      <a:pt x="1389" y="200"/>
                      <a:pt x="1334" y="230"/>
                    </a:cubicBez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7" name="Freeform 32"/>
              <p:cNvSpPr>
                <a:spLocks noChangeAspect="1"/>
              </p:cNvSpPr>
              <p:nvPr userDrawn="1"/>
            </p:nvSpPr>
            <p:spPr bwMode="gray">
              <a:xfrm>
                <a:off x="2449" y="437"/>
                <a:ext cx="508" cy="103"/>
              </a:xfrm>
              <a:custGeom>
                <a:avLst/>
                <a:gdLst>
                  <a:gd name="T0" fmla="*/ 0 w 1737"/>
                  <a:gd name="T1" fmla="*/ 0 h 353"/>
                  <a:gd name="T2" fmla="*/ 0 w 1737"/>
                  <a:gd name="T3" fmla="*/ 0 h 353"/>
                  <a:gd name="T4" fmla="*/ 0 w 1737"/>
                  <a:gd name="T5" fmla="*/ 0 h 353"/>
                  <a:gd name="T6" fmla="*/ 0 w 1737"/>
                  <a:gd name="T7" fmla="*/ 0 h 353"/>
                  <a:gd name="T8" fmla="*/ 0 w 1737"/>
                  <a:gd name="T9" fmla="*/ 0 h 353"/>
                  <a:gd name="T10" fmla="*/ 0 w 1737"/>
                  <a:gd name="T11" fmla="*/ 0 h 353"/>
                  <a:gd name="T12" fmla="*/ 0 w 1737"/>
                  <a:gd name="T13" fmla="*/ 0 h 353"/>
                  <a:gd name="T14" fmla="*/ 0 w 1737"/>
                  <a:gd name="T15" fmla="*/ 0 h 353"/>
                  <a:gd name="T16" fmla="*/ 0 w 1737"/>
                  <a:gd name="T17" fmla="*/ 0 h 353"/>
                  <a:gd name="T18" fmla="*/ 0 w 1737"/>
                  <a:gd name="T19" fmla="*/ 0 h 353"/>
                  <a:gd name="T20" fmla="*/ 0 w 1737"/>
                  <a:gd name="T21" fmla="*/ 0 h 353"/>
                  <a:gd name="T22" fmla="*/ 0 w 1737"/>
                  <a:gd name="T23" fmla="*/ 0 h 353"/>
                  <a:gd name="T24" fmla="*/ 0 w 1737"/>
                  <a:gd name="T25" fmla="*/ 0 h 353"/>
                  <a:gd name="T26" fmla="*/ 0 w 1737"/>
                  <a:gd name="T27" fmla="*/ 0 h 353"/>
                  <a:gd name="T28" fmla="*/ 0 w 1737"/>
                  <a:gd name="T29" fmla="*/ 0 h 353"/>
                  <a:gd name="T30" fmla="*/ 0 w 1737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37"/>
                  <a:gd name="T49" fmla="*/ 0 h 353"/>
                  <a:gd name="T50" fmla="*/ 1737 w 1737"/>
                  <a:gd name="T51" fmla="*/ 353 h 35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37" h="353">
                    <a:moveTo>
                      <a:pt x="1357" y="188"/>
                    </a:moveTo>
                    <a:lnTo>
                      <a:pt x="1357" y="188"/>
                    </a:lnTo>
                    <a:cubicBezTo>
                      <a:pt x="1291" y="207"/>
                      <a:pt x="1216" y="220"/>
                      <a:pt x="1130" y="228"/>
                    </a:cubicBezTo>
                    <a:cubicBezTo>
                      <a:pt x="1095" y="231"/>
                      <a:pt x="1057" y="233"/>
                      <a:pt x="1014" y="235"/>
                    </a:cubicBezTo>
                    <a:lnTo>
                      <a:pt x="897" y="240"/>
                    </a:lnTo>
                    <a:cubicBezTo>
                      <a:pt x="607" y="253"/>
                      <a:pt x="318" y="268"/>
                      <a:pt x="0" y="285"/>
                    </a:cubicBezTo>
                    <a:lnTo>
                      <a:pt x="0" y="353"/>
                    </a:lnTo>
                    <a:cubicBezTo>
                      <a:pt x="304" y="329"/>
                      <a:pt x="602" y="306"/>
                      <a:pt x="900" y="285"/>
                    </a:cubicBezTo>
                    <a:lnTo>
                      <a:pt x="1016" y="277"/>
                    </a:lnTo>
                    <a:cubicBezTo>
                      <a:pt x="1061" y="274"/>
                      <a:pt x="1099" y="271"/>
                      <a:pt x="1134" y="267"/>
                    </a:cubicBezTo>
                    <a:cubicBezTo>
                      <a:pt x="1222" y="257"/>
                      <a:pt x="1298" y="242"/>
                      <a:pt x="1366" y="220"/>
                    </a:cubicBezTo>
                    <a:cubicBezTo>
                      <a:pt x="1441" y="197"/>
                      <a:pt x="1513" y="162"/>
                      <a:pt x="1582" y="118"/>
                    </a:cubicBezTo>
                    <a:cubicBezTo>
                      <a:pt x="1633" y="86"/>
                      <a:pt x="1684" y="48"/>
                      <a:pt x="1737" y="2"/>
                    </a:cubicBezTo>
                    <a:lnTo>
                      <a:pt x="1737" y="0"/>
                    </a:lnTo>
                    <a:cubicBezTo>
                      <a:pt x="1679" y="50"/>
                      <a:pt x="1623" y="61"/>
                      <a:pt x="1568" y="94"/>
                    </a:cubicBezTo>
                    <a:cubicBezTo>
                      <a:pt x="1500" y="135"/>
                      <a:pt x="1429" y="167"/>
                      <a:pt x="1357" y="188"/>
                    </a:cubicBez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8" name="Freeform 33"/>
              <p:cNvSpPr>
                <a:spLocks noChangeAspect="1"/>
              </p:cNvSpPr>
              <p:nvPr userDrawn="1"/>
            </p:nvSpPr>
            <p:spPr bwMode="gray">
              <a:xfrm>
                <a:off x="2449" y="469"/>
                <a:ext cx="508" cy="97"/>
              </a:xfrm>
              <a:custGeom>
                <a:avLst/>
                <a:gdLst>
                  <a:gd name="T0" fmla="*/ 0 w 1737"/>
                  <a:gd name="T1" fmla="*/ 0 h 331"/>
                  <a:gd name="T2" fmla="*/ 0 w 1737"/>
                  <a:gd name="T3" fmla="*/ 0 h 331"/>
                  <a:gd name="T4" fmla="*/ 0 w 1737"/>
                  <a:gd name="T5" fmla="*/ 0 h 331"/>
                  <a:gd name="T6" fmla="*/ 0 w 1737"/>
                  <a:gd name="T7" fmla="*/ 0 h 331"/>
                  <a:gd name="T8" fmla="*/ 0 w 1737"/>
                  <a:gd name="T9" fmla="*/ 0 h 331"/>
                  <a:gd name="T10" fmla="*/ 0 w 1737"/>
                  <a:gd name="T11" fmla="*/ 0 h 331"/>
                  <a:gd name="T12" fmla="*/ 0 w 1737"/>
                  <a:gd name="T13" fmla="*/ 0 h 331"/>
                  <a:gd name="T14" fmla="*/ 0 w 1737"/>
                  <a:gd name="T15" fmla="*/ 0 h 331"/>
                  <a:gd name="T16" fmla="*/ 0 w 1737"/>
                  <a:gd name="T17" fmla="*/ 0 h 331"/>
                  <a:gd name="T18" fmla="*/ 0 w 1737"/>
                  <a:gd name="T19" fmla="*/ 0 h 331"/>
                  <a:gd name="T20" fmla="*/ 0 w 1737"/>
                  <a:gd name="T21" fmla="*/ 0 h 331"/>
                  <a:gd name="T22" fmla="*/ 0 w 1737"/>
                  <a:gd name="T23" fmla="*/ 0 h 331"/>
                  <a:gd name="T24" fmla="*/ 0 w 1737"/>
                  <a:gd name="T25" fmla="*/ 0 h 331"/>
                  <a:gd name="T26" fmla="*/ 0 w 1737"/>
                  <a:gd name="T27" fmla="*/ 0 h 331"/>
                  <a:gd name="T28" fmla="*/ 0 w 1737"/>
                  <a:gd name="T29" fmla="*/ 0 h 331"/>
                  <a:gd name="T30" fmla="*/ 0 w 1737"/>
                  <a:gd name="T31" fmla="*/ 0 h 33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37"/>
                  <a:gd name="T49" fmla="*/ 0 h 331"/>
                  <a:gd name="T50" fmla="*/ 1737 w 1737"/>
                  <a:gd name="T51" fmla="*/ 331 h 33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37" h="331">
                    <a:moveTo>
                      <a:pt x="1346" y="186"/>
                    </a:moveTo>
                    <a:lnTo>
                      <a:pt x="1346" y="186"/>
                    </a:lnTo>
                    <a:cubicBezTo>
                      <a:pt x="1279" y="201"/>
                      <a:pt x="1207" y="211"/>
                      <a:pt x="1119" y="217"/>
                    </a:cubicBezTo>
                    <a:cubicBezTo>
                      <a:pt x="1085" y="219"/>
                      <a:pt x="1049" y="221"/>
                      <a:pt x="1004" y="222"/>
                    </a:cubicBezTo>
                    <a:lnTo>
                      <a:pt x="889" y="227"/>
                    </a:lnTo>
                    <a:cubicBezTo>
                      <a:pt x="597" y="238"/>
                      <a:pt x="302" y="250"/>
                      <a:pt x="0" y="263"/>
                    </a:cubicBezTo>
                    <a:lnTo>
                      <a:pt x="0" y="331"/>
                    </a:lnTo>
                    <a:cubicBezTo>
                      <a:pt x="300" y="310"/>
                      <a:pt x="594" y="290"/>
                      <a:pt x="891" y="272"/>
                    </a:cubicBezTo>
                    <a:lnTo>
                      <a:pt x="1007" y="265"/>
                    </a:lnTo>
                    <a:cubicBezTo>
                      <a:pt x="1052" y="262"/>
                      <a:pt x="1089" y="260"/>
                      <a:pt x="1123" y="257"/>
                    </a:cubicBezTo>
                    <a:cubicBezTo>
                      <a:pt x="1212" y="248"/>
                      <a:pt x="1286" y="236"/>
                      <a:pt x="1353" y="219"/>
                    </a:cubicBezTo>
                    <a:cubicBezTo>
                      <a:pt x="1430" y="199"/>
                      <a:pt x="1504" y="171"/>
                      <a:pt x="1573" y="134"/>
                    </a:cubicBezTo>
                    <a:cubicBezTo>
                      <a:pt x="1627" y="105"/>
                      <a:pt x="1681" y="71"/>
                      <a:pt x="1737" y="29"/>
                    </a:cubicBezTo>
                    <a:lnTo>
                      <a:pt x="1737" y="0"/>
                    </a:lnTo>
                    <a:cubicBezTo>
                      <a:pt x="1677" y="44"/>
                      <a:pt x="1619" y="79"/>
                      <a:pt x="1561" y="108"/>
                    </a:cubicBezTo>
                    <a:cubicBezTo>
                      <a:pt x="1492" y="143"/>
                      <a:pt x="1420" y="169"/>
                      <a:pt x="1346" y="186"/>
                    </a:cubicBez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9" name="Freeform 34"/>
              <p:cNvSpPr>
                <a:spLocks noChangeAspect="1"/>
              </p:cNvSpPr>
              <p:nvPr userDrawn="1"/>
            </p:nvSpPr>
            <p:spPr bwMode="gray">
              <a:xfrm>
                <a:off x="2449" y="512"/>
                <a:ext cx="508" cy="81"/>
              </a:xfrm>
              <a:custGeom>
                <a:avLst/>
                <a:gdLst>
                  <a:gd name="T0" fmla="*/ 0 w 1737"/>
                  <a:gd name="T1" fmla="*/ 0 h 274"/>
                  <a:gd name="T2" fmla="*/ 0 w 1737"/>
                  <a:gd name="T3" fmla="*/ 0 h 274"/>
                  <a:gd name="T4" fmla="*/ 0 w 1737"/>
                  <a:gd name="T5" fmla="*/ 0 h 274"/>
                  <a:gd name="T6" fmla="*/ 0 w 1737"/>
                  <a:gd name="T7" fmla="*/ 0 h 274"/>
                  <a:gd name="T8" fmla="*/ 0 w 1737"/>
                  <a:gd name="T9" fmla="*/ 0 h 274"/>
                  <a:gd name="T10" fmla="*/ 0 w 1737"/>
                  <a:gd name="T11" fmla="*/ 0 h 274"/>
                  <a:gd name="T12" fmla="*/ 0 w 1737"/>
                  <a:gd name="T13" fmla="*/ 0 h 274"/>
                  <a:gd name="T14" fmla="*/ 0 w 1737"/>
                  <a:gd name="T15" fmla="*/ 0 h 274"/>
                  <a:gd name="T16" fmla="*/ 0 w 1737"/>
                  <a:gd name="T17" fmla="*/ 0 h 274"/>
                  <a:gd name="T18" fmla="*/ 0 w 1737"/>
                  <a:gd name="T19" fmla="*/ 0 h 274"/>
                  <a:gd name="T20" fmla="*/ 0 w 1737"/>
                  <a:gd name="T21" fmla="*/ 0 h 274"/>
                  <a:gd name="T22" fmla="*/ 0 w 1737"/>
                  <a:gd name="T23" fmla="*/ 0 h 274"/>
                  <a:gd name="T24" fmla="*/ 0 w 1737"/>
                  <a:gd name="T25" fmla="*/ 0 h 274"/>
                  <a:gd name="T26" fmla="*/ 0 w 1737"/>
                  <a:gd name="T27" fmla="*/ 0 h 274"/>
                  <a:gd name="T28" fmla="*/ 0 w 1737"/>
                  <a:gd name="T29" fmla="*/ 0 h 27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37"/>
                  <a:gd name="T46" fmla="*/ 0 h 274"/>
                  <a:gd name="T47" fmla="*/ 1737 w 1737"/>
                  <a:gd name="T48" fmla="*/ 274 h 27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37" h="274">
                    <a:moveTo>
                      <a:pt x="1336" y="152"/>
                    </a:moveTo>
                    <a:lnTo>
                      <a:pt x="1336" y="152"/>
                    </a:lnTo>
                    <a:cubicBezTo>
                      <a:pt x="1269" y="164"/>
                      <a:pt x="1198" y="172"/>
                      <a:pt x="1110" y="176"/>
                    </a:cubicBezTo>
                    <a:cubicBezTo>
                      <a:pt x="1077" y="178"/>
                      <a:pt x="1042" y="179"/>
                      <a:pt x="996" y="180"/>
                    </a:cubicBezTo>
                    <a:lnTo>
                      <a:pt x="0" y="207"/>
                    </a:lnTo>
                    <a:lnTo>
                      <a:pt x="0" y="274"/>
                    </a:lnTo>
                    <a:lnTo>
                      <a:pt x="883" y="228"/>
                    </a:lnTo>
                    <a:lnTo>
                      <a:pt x="998" y="222"/>
                    </a:lnTo>
                    <a:cubicBezTo>
                      <a:pt x="1042" y="220"/>
                      <a:pt x="1079" y="218"/>
                      <a:pt x="1113" y="216"/>
                    </a:cubicBezTo>
                    <a:cubicBezTo>
                      <a:pt x="1201" y="209"/>
                      <a:pt x="1274" y="199"/>
                      <a:pt x="1342" y="185"/>
                    </a:cubicBezTo>
                    <a:cubicBezTo>
                      <a:pt x="1419" y="169"/>
                      <a:pt x="1494" y="146"/>
                      <a:pt x="1564" y="116"/>
                    </a:cubicBezTo>
                    <a:cubicBezTo>
                      <a:pt x="1621" y="92"/>
                      <a:pt x="1678" y="62"/>
                      <a:pt x="1737" y="27"/>
                    </a:cubicBezTo>
                    <a:lnTo>
                      <a:pt x="1737" y="0"/>
                    </a:lnTo>
                    <a:cubicBezTo>
                      <a:pt x="1674" y="36"/>
                      <a:pt x="1614" y="66"/>
                      <a:pt x="1554" y="89"/>
                    </a:cubicBezTo>
                    <a:cubicBezTo>
                      <a:pt x="1485" y="117"/>
                      <a:pt x="1411" y="138"/>
                      <a:pt x="1336" y="152"/>
                    </a:cubicBez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0" name="Freeform 35"/>
              <p:cNvSpPr>
                <a:spLocks noChangeAspect="1"/>
              </p:cNvSpPr>
              <p:nvPr userDrawn="1"/>
            </p:nvSpPr>
            <p:spPr bwMode="gray">
              <a:xfrm>
                <a:off x="2449" y="552"/>
                <a:ext cx="508" cy="66"/>
              </a:xfrm>
              <a:custGeom>
                <a:avLst/>
                <a:gdLst>
                  <a:gd name="T0" fmla="*/ 0 w 1737"/>
                  <a:gd name="T1" fmla="*/ 0 h 225"/>
                  <a:gd name="T2" fmla="*/ 0 w 1737"/>
                  <a:gd name="T3" fmla="*/ 0 h 225"/>
                  <a:gd name="T4" fmla="*/ 0 w 1737"/>
                  <a:gd name="T5" fmla="*/ 0 h 225"/>
                  <a:gd name="T6" fmla="*/ 0 w 1737"/>
                  <a:gd name="T7" fmla="*/ 0 h 225"/>
                  <a:gd name="T8" fmla="*/ 0 w 1737"/>
                  <a:gd name="T9" fmla="*/ 0 h 225"/>
                  <a:gd name="T10" fmla="*/ 0 w 1737"/>
                  <a:gd name="T11" fmla="*/ 0 h 225"/>
                  <a:gd name="T12" fmla="*/ 0 w 1737"/>
                  <a:gd name="T13" fmla="*/ 0 h 225"/>
                  <a:gd name="T14" fmla="*/ 0 w 1737"/>
                  <a:gd name="T15" fmla="*/ 0 h 225"/>
                  <a:gd name="T16" fmla="*/ 0 w 1737"/>
                  <a:gd name="T17" fmla="*/ 0 h 225"/>
                  <a:gd name="T18" fmla="*/ 0 w 1737"/>
                  <a:gd name="T19" fmla="*/ 0 h 225"/>
                  <a:gd name="T20" fmla="*/ 0 w 1737"/>
                  <a:gd name="T21" fmla="*/ 0 h 225"/>
                  <a:gd name="T22" fmla="*/ 0 w 1737"/>
                  <a:gd name="T23" fmla="*/ 0 h 225"/>
                  <a:gd name="T24" fmla="*/ 0 w 1737"/>
                  <a:gd name="T25" fmla="*/ 0 h 225"/>
                  <a:gd name="T26" fmla="*/ 0 w 1737"/>
                  <a:gd name="T27" fmla="*/ 0 h 2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37"/>
                  <a:gd name="T43" fmla="*/ 0 h 225"/>
                  <a:gd name="T44" fmla="*/ 1737 w 1737"/>
                  <a:gd name="T45" fmla="*/ 225 h 2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37" h="225">
                    <a:moveTo>
                      <a:pt x="1328" y="121"/>
                    </a:moveTo>
                    <a:lnTo>
                      <a:pt x="1328" y="121"/>
                    </a:lnTo>
                    <a:cubicBezTo>
                      <a:pt x="1206" y="137"/>
                      <a:pt x="1080" y="139"/>
                      <a:pt x="958" y="141"/>
                    </a:cubicBezTo>
                    <a:cubicBezTo>
                      <a:pt x="930" y="141"/>
                      <a:pt x="902" y="142"/>
                      <a:pt x="875" y="142"/>
                    </a:cubicBezTo>
                    <a:lnTo>
                      <a:pt x="0" y="158"/>
                    </a:lnTo>
                    <a:lnTo>
                      <a:pt x="0" y="225"/>
                    </a:lnTo>
                    <a:lnTo>
                      <a:pt x="876" y="188"/>
                    </a:lnTo>
                    <a:cubicBezTo>
                      <a:pt x="904" y="186"/>
                      <a:pt x="932" y="185"/>
                      <a:pt x="960" y="184"/>
                    </a:cubicBezTo>
                    <a:cubicBezTo>
                      <a:pt x="1082" y="179"/>
                      <a:pt x="1209" y="174"/>
                      <a:pt x="1333" y="155"/>
                    </a:cubicBezTo>
                    <a:cubicBezTo>
                      <a:pt x="1411" y="142"/>
                      <a:pt x="1487" y="124"/>
                      <a:pt x="1557" y="100"/>
                    </a:cubicBezTo>
                    <a:cubicBezTo>
                      <a:pt x="1615" y="81"/>
                      <a:pt x="1676" y="56"/>
                      <a:pt x="1737" y="26"/>
                    </a:cubicBezTo>
                    <a:lnTo>
                      <a:pt x="1737" y="0"/>
                    </a:lnTo>
                    <a:cubicBezTo>
                      <a:pt x="1673" y="30"/>
                      <a:pt x="1609" y="55"/>
                      <a:pt x="1549" y="73"/>
                    </a:cubicBezTo>
                    <a:cubicBezTo>
                      <a:pt x="1479" y="95"/>
                      <a:pt x="1405" y="111"/>
                      <a:pt x="1328" y="121"/>
                    </a:cubicBez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1" name="Freeform 36"/>
              <p:cNvSpPr>
                <a:spLocks noChangeAspect="1"/>
              </p:cNvSpPr>
              <p:nvPr userDrawn="1"/>
            </p:nvSpPr>
            <p:spPr bwMode="gray">
              <a:xfrm>
                <a:off x="2449" y="595"/>
                <a:ext cx="508" cy="50"/>
              </a:xfrm>
              <a:custGeom>
                <a:avLst/>
                <a:gdLst>
                  <a:gd name="T0" fmla="*/ 0 w 1737"/>
                  <a:gd name="T1" fmla="*/ 0 h 172"/>
                  <a:gd name="T2" fmla="*/ 0 w 1737"/>
                  <a:gd name="T3" fmla="*/ 0 h 172"/>
                  <a:gd name="T4" fmla="*/ 0 w 1737"/>
                  <a:gd name="T5" fmla="*/ 0 h 172"/>
                  <a:gd name="T6" fmla="*/ 0 w 1737"/>
                  <a:gd name="T7" fmla="*/ 0 h 172"/>
                  <a:gd name="T8" fmla="*/ 0 w 1737"/>
                  <a:gd name="T9" fmla="*/ 0 h 172"/>
                  <a:gd name="T10" fmla="*/ 0 w 1737"/>
                  <a:gd name="T11" fmla="*/ 0 h 172"/>
                  <a:gd name="T12" fmla="*/ 0 w 1737"/>
                  <a:gd name="T13" fmla="*/ 0 h 172"/>
                  <a:gd name="T14" fmla="*/ 0 w 1737"/>
                  <a:gd name="T15" fmla="*/ 0 h 172"/>
                  <a:gd name="T16" fmla="*/ 0 w 1737"/>
                  <a:gd name="T17" fmla="*/ 0 h 172"/>
                  <a:gd name="T18" fmla="*/ 0 w 1737"/>
                  <a:gd name="T19" fmla="*/ 0 h 172"/>
                  <a:gd name="T20" fmla="*/ 0 w 1737"/>
                  <a:gd name="T21" fmla="*/ 0 h 172"/>
                  <a:gd name="T22" fmla="*/ 0 w 1737"/>
                  <a:gd name="T23" fmla="*/ 0 h 172"/>
                  <a:gd name="T24" fmla="*/ 0 w 1737"/>
                  <a:gd name="T25" fmla="*/ 0 h 172"/>
                  <a:gd name="T26" fmla="*/ 0 w 1737"/>
                  <a:gd name="T27" fmla="*/ 0 h 1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37"/>
                  <a:gd name="T43" fmla="*/ 0 h 172"/>
                  <a:gd name="T44" fmla="*/ 1737 w 1737"/>
                  <a:gd name="T45" fmla="*/ 172 h 17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37" h="172">
                    <a:moveTo>
                      <a:pt x="1321" y="89"/>
                    </a:moveTo>
                    <a:lnTo>
                      <a:pt x="1321" y="89"/>
                    </a:lnTo>
                    <a:cubicBezTo>
                      <a:pt x="1207" y="98"/>
                      <a:pt x="1089" y="98"/>
                      <a:pt x="976" y="98"/>
                    </a:cubicBezTo>
                    <a:cubicBezTo>
                      <a:pt x="941" y="98"/>
                      <a:pt x="905" y="98"/>
                      <a:pt x="870" y="99"/>
                    </a:cubicBezTo>
                    <a:cubicBezTo>
                      <a:pt x="580" y="100"/>
                      <a:pt x="293" y="102"/>
                      <a:pt x="0" y="105"/>
                    </a:cubicBezTo>
                    <a:lnTo>
                      <a:pt x="0" y="172"/>
                    </a:lnTo>
                    <a:cubicBezTo>
                      <a:pt x="279" y="163"/>
                      <a:pt x="575" y="153"/>
                      <a:pt x="871" y="144"/>
                    </a:cubicBezTo>
                    <a:cubicBezTo>
                      <a:pt x="906" y="143"/>
                      <a:pt x="941" y="142"/>
                      <a:pt x="977" y="141"/>
                    </a:cubicBezTo>
                    <a:cubicBezTo>
                      <a:pt x="1091" y="138"/>
                      <a:pt x="1208" y="135"/>
                      <a:pt x="1324" y="123"/>
                    </a:cubicBezTo>
                    <a:cubicBezTo>
                      <a:pt x="1405" y="114"/>
                      <a:pt x="1479" y="101"/>
                      <a:pt x="1549" y="84"/>
                    </a:cubicBezTo>
                    <a:cubicBezTo>
                      <a:pt x="1611" y="69"/>
                      <a:pt x="1674" y="49"/>
                      <a:pt x="1737" y="25"/>
                    </a:cubicBezTo>
                    <a:lnTo>
                      <a:pt x="1737" y="0"/>
                    </a:lnTo>
                    <a:cubicBezTo>
                      <a:pt x="1672" y="23"/>
                      <a:pt x="1606" y="43"/>
                      <a:pt x="1543" y="56"/>
                    </a:cubicBezTo>
                    <a:cubicBezTo>
                      <a:pt x="1473" y="72"/>
                      <a:pt x="1401" y="82"/>
                      <a:pt x="1321" y="89"/>
                    </a:cubicBez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2" name="Freeform 37"/>
              <p:cNvSpPr>
                <a:spLocks noChangeAspect="1"/>
              </p:cNvSpPr>
              <p:nvPr userDrawn="1"/>
            </p:nvSpPr>
            <p:spPr bwMode="gray">
              <a:xfrm>
                <a:off x="2449" y="636"/>
                <a:ext cx="508" cy="36"/>
              </a:xfrm>
              <a:custGeom>
                <a:avLst/>
                <a:gdLst>
                  <a:gd name="T0" fmla="*/ 0 w 1737"/>
                  <a:gd name="T1" fmla="*/ 0 h 120"/>
                  <a:gd name="T2" fmla="*/ 0 w 1737"/>
                  <a:gd name="T3" fmla="*/ 0 h 120"/>
                  <a:gd name="T4" fmla="*/ 0 w 1737"/>
                  <a:gd name="T5" fmla="*/ 0 h 120"/>
                  <a:gd name="T6" fmla="*/ 0 w 1737"/>
                  <a:gd name="T7" fmla="*/ 0 h 120"/>
                  <a:gd name="T8" fmla="*/ 0 w 1737"/>
                  <a:gd name="T9" fmla="*/ 0 h 120"/>
                  <a:gd name="T10" fmla="*/ 0 w 1737"/>
                  <a:gd name="T11" fmla="*/ 0 h 120"/>
                  <a:gd name="T12" fmla="*/ 0 w 1737"/>
                  <a:gd name="T13" fmla="*/ 0 h 120"/>
                  <a:gd name="T14" fmla="*/ 0 w 1737"/>
                  <a:gd name="T15" fmla="*/ 0 h 120"/>
                  <a:gd name="T16" fmla="*/ 0 w 1737"/>
                  <a:gd name="T17" fmla="*/ 0 h 120"/>
                  <a:gd name="T18" fmla="*/ 0 w 1737"/>
                  <a:gd name="T19" fmla="*/ 0 h 120"/>
                  <a:gd name="T20" fmla="*/ 0 w 1737"/>
                  <a:gd name="T21" fmla="*/ 0 h 120"/>
                  <a:gd name="T22" fmla="*/ 0 w 1737"/>
                  <a:gd name="T23" fmla="*/ 0 h 120"/>
                  <a:gd name="T24" fmla="*/ 0 w 1737"/>
                  <a:gd name="T25" fmla="*/ 0 h 120"/>
                  <a:gd name="T26" fmla="*/ 0 w 1737"/>
                  <a:gd name="T27" fmla="*/ 0 h 120"/>
                  <a:gd name="T28" fmla="*/ 0 w 1737"/>
                  <a:gd name="T29" fmla="*/ 0 h 120"/>
                  <a:gd name="T30" fmla="*/ 0 w 1737"/>
                  <a:gd name="T31" fmla="*/ 0 h 120"/>
                  <a:gd name="T32" fmla="*/ 0 w 1737"/>
                  <a:gd name="T33" fmla="*/ 0 h 1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37"/>
                  <a:gd name="T52" fmla="*/ 0 h 120"/>
                  <a:gd name="T53" fmla="*/ 1737 w 1737"/>
                  <a:gd name="T54" fmla="*/ 120 h 1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37" h="120">
                    <a:moveTo>
                      <a:pt x="1317" y="54"/>
                    </a:moveTo>
                    <a:lnTo>
                      <a:pt x="1317" y="54"/>
                    </a:lnTo>
                    <a:cubicBezTo>
                      <a:pt x="1269" y="56"/>
                      <a:pt x="1217" y="57"/>
                      <a:pt x="1159" y="57"/>
                    </a:cubicBezTo>
                    <a:cubicBezTo>
                      <a:pt x="1137" y="57"/>
                      <a:pt x="1114" y="57"/>
                      <a:pt x="1092" y="57"/>
                    </a:cubicBezTo>
                    <a:lnTo>
                      <a:pt x="867" y="54"/>
                    </a:lnTo>
                    <a:cubicBezTo>
                      <a:pt x="713" y="53"/>
                      <a:pt x="560" y="53"/>
                      <a:pt x="416" y="53"/>
                    </a:cubicBezTo>
                    <a:lnTo>
                      <a:pt x="0" y="53"/>
                    </a:lnTo>
                    <a:lnTo>
                      <a:pt x="0" y="120"/>
                    </a:lnTo>
                    <a:lnTo>
                      <a:pt x="417" y="109"/>
                    </a:lnTo>
                    <a:cubicBezTo>
                      <a:pt x="560" y="106"/>
                      <a:pt x="714" y="102"/>
                      <a:pt x="867" y="99"/>
                    </a:cubicBezTo>
                    <a:lnTo>
                      <a:pt x="1093" y="96"/>
                    </a:lnTo>
                    <a:cubicBezTo>
                      <a:pt x="1154" y="95"/>
                      <a:pt x="1236" y="94"/>
                      <a:pt x="1318" y="88"/>
                    </a:cubicBezTo>
                    <a:cubicBezTo>
                      <a:pt x="1399" y="83"/>
                      <a:pt x="1473" y="75"/>
                      <a:pt x="1544" y="64"/>
                    </a:cubicBezTo>
                    <a:cubicBezTo>
                      <a:pt x="1607" y="54"/>
                      <a:pt x="1672" y="40"/>
                      <a:pt x="1737" y="23"/>
                    </a:cubicBezTo>
                    <a:lnTo>
                      <a:pt x="1737" y="0"/>
                    </a:lnTo>
                    <a:cubicBezTo>
                      <a:pt x="1670" y="15"/>
                      <a:pt x="1604" y="27"/>
                      <a:pt x="1540" y="36"/>
                    </a:cubicBezTo>
                    <a:cubicBezTo>
                      <a:pt x="1469" y="45"/>
                      <a:pt x="1397" y="51"/>
                      <a:pt x="1317" y="54"/>
                    </a:cubicBez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3" name="Freeform 38"/>
              <p:cNvSpPr>
                <a:spLocks noChangeAspect="1"/>
              </p:cNvSpPr>
              <p:nvPr userDrawn="1"/>
            </p:nvSpPr>
            <p:spPr bwMode="gray">
              <a:xfrm>
                <a:off x="2449" y="676"/>
                <a:ext cx="508" cy="21"/>
              </a:xfrm>
              <a:custGeom>
                <a:avLst/>
                <a:gdLst>
                  <a:gd name="T0" fmla="*/ 0 w 1737"/>
                  <a:gd name="T1" fmla="*/ 0 h 72"/>
                  <a:gd name="T2" fmla="*/ 0 w 1737"/>
                  <a:gd name="T3" fmla="*/ 0 h 72"/>
                  <a:gd name="T4" fmla="*/ 0 w 1737"/>
                  <a:gd name="T5" fmla="*/ 0 h 72"/>
                  <a:gd name="T6" fmla="*/ 0 w 1737"/>
                  <a:gd name="T7" fmla="*/ 0 h 72"/>
                  <a:gd name="T8" fmla="*/ 0 w 1737"/>
                  <a:gd name="T9" fmla="*/ 0 h 72"/>
                  <a:gd name="T10" fmla="*/ 0 w 1737"/>
                  <a:gd name="T11" fmla="*/ 0 h 72"/>
                  <a:gd name="T12" fmla="*/ 0 w 1737"/>
                  <a:gd name="T13" fmla="*/ 0 h 72"/>
                  <a:gd name="T14" fmla="*/ 0 w 1737"/>
                  <a:gd name="T15" fmla="*/ 0 h 72"/>
                  <a:gd name="T16" fmla="*/ 0 w 1737"/>
                  <a:gd name="T17" fmla="*/ 0 h 72"/>
                  <a:gd name="T18" fmla="*/ 0 w 1737"/>
                  <a:gd name="T19" fmla="*/ 0 h 72"/>
                  <a:gd name="T20" fmla="*/ 0 w 1737"/>
                  <a:gd name="T21" fmla="*/ 0 h 72"/>
                  <a:gd name="T22" fmla="*/ 0 w 1737"/>
                  <a:gd name="T23" fmla="*/ 0 h 7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37"/>
                  <a:gd name="T37" fmla="*/ 0 h 72"/>
                  <a:gd name="T38" fmla="*/ 1737 w 1737"/>
                  <a:gd name="T39" fmla="*/ 72 h 7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37" h="72">
                    <a:moveTo>
                      <a:pt x="1090" y="22"/>
                    </a:moveTo>
                    <a:lnTo>
                      <a:pt x="1090" y="22"/>
                    </a:lnTo>
                    <a:lnTo>
                      <a:pt x="865" y="20"/>
                    </a:lnTo>
                    <a:cubicBezTo>
                      <a:pt x="578" y="16"/>
                      <a:pt x="292" y="10"/>
                      <a:pt x="0" y="5"/>
                    </a:cubicBezTo>
                    <a:lnTo>
                      <a:pt x="0" y="72"/>
                    </a:lnTo>
                    <a:cubicBezTo>
                      <a:pt x="279" y="70"/>
                      <a:pt x="574" y="68"/>
                      <a:pt x="865" y="65"/>
                    </a:cubicBezTo>
                    <a:lnTo>
                      <a:pt x="1090" y="62"/>
                    </a:lnTo>
                    <a:cubicBezTo>
                      <a:pt x="1166" y="60"/>
                      <a:pt x="1240" y="59"/>
                      <a:pt x="1315" y="57"/>
                    </a:cubicBezTo>
                    <a:cubicBezTo>
                      <a:pt x="1469" y="52"/>
                      <a:pt x="1608" y="41"/>
                      <a:pt x="1737" y="24"/>
                    </a:cubicBezTo>
                    <a:lnTo>
                      <a:pt x="1737" y="0"/>
                    </a:lnTo>
                    <a:cubicBezTo>
                      <a:pt x="1607" y="14"/>
                      <a:pt x="1469" y="22"/>
                      <a:pt x="1314" y="23"/>
                    </a:cubicBezTo>
                    <a:cubicBezTo>
                      <a:pt x="1239" y="23"/>
                      <a:pt x="1165" y="23"/>
                      <a:pt x="1090" y="22"/>
                    </a:cubicBez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4" name="Freeform 39"/>
              <p:cNvSpPr>
                <a:spLocks noChangeAspect="1"/>
              </p:cNvSpPr>
              <p:nvPr userDrawn="1"/>
            </p:nvSpPr>
            <p:spPr bwMode="gray">
              <a:xfrm>
                <a:off x="2449" y="704"/>
                <a:ext cx="508" cy="20"/>
              </a:xfrm>
              <a:custGeom>
                <a:avLst/>
                <a:gdLst>
                  <a:gd name="T0" fmla="*/ 0 w 1737"/>
                  <a:gd name="T1" fmla="*/ 0 h 67"/>
                  <a:gd name="T2" fmla="*/ 0 w 1737"/>
                  <a:gd name="T3" fmla="*/ 0 h 67"/>
                  <a:gd name="T4" fmla="*/ 0 w 1737"/>
                  <a:gd name="T5" fmla="*/ 0 h 67"/>
                  <a:gd name="T6" fmla="*/ 0 w 1737"/>
                  <a:gd name="T7" fmla="*/ 0 h 67"/>
                  <a:gd name="T8" fmla="*/ 0 w 1737"/>
                  <a:gd name="T9" fmla="*/ 0 h 67"/>
                  <a:gd name="T10" fmla="*/ 0 w 1737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37"/>
                  <a:gd name="T19" fmla="*/ 0 h 67"/>
                  <a:gd name="T20" fmla="*/ 1737 w 1737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37" h="67">
                    <a:moveTo>
                      <a:pt x="1737" y="44"/>
                    </a:moveTo>
                    <a:lnTo>
                      <a:pt x="1737" y="44"/>
                    </a:lnTo>
                    <a:lnTo>
                      <a:pt x="0" y="0"/>
                    </a:lnTo>
                    <a:lnTo>
                      <a:pt x="0" y="67"/>
                    </a:lnTo>
                    <a:lnTo>
                      <a:pt x="1737" y="67"/>
                    </a:lnTo>
                    <a:lnTo>
                      <a:pt x="1737" y="44"/>
                    </a:ln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5" name="Freeform 40"/>
              <p:cNvSpPr>
                <a:spLocks noChangeAspect="1"/>
              </p:cNvSpPr>
              <p:nvPr userDrawn="1"/>
            </p:nvSpPr>
            <p:spPr bwMode="gray">
              <a:xfrm>
                <a:off x="2449" y="346"/>
                <a:ext cx="508" cy="141"/>
              </a:xfrm>
              <a:custGeom>
                <a:avLst/>
                <a:gdLst>
                  <a:gd name="T0" fmla="*/ 0 w 1737"/>
                  <a:gd name="T1" fmla="*/ 0 h 483"/>
                  <a:gd name="T2" fmla="*/ 0 w 1737"/>
                  <a:gd name="T3" fmla="*/ 0 h 483"/>
                  <a:gd name="T4" fmla="*/ 0 w 1737"/>
                  <a:gd name="T5" fmla="*/ 0 h 483"/>
                  <a:gd name="T6" fmla="*/ 0 w 1737"/>
                  <a:gd name="T7" fmla="*/ 0 h 483"/>
                  <a:gd name="T8" fmla="*/ 0 w 1737"/>
                  <a:gd name="T9" fmla="*/ 0 h 483"/>
                  <a:gd name="T10" fmla="*/ 0 w 1737"/>
                  <a:gd name="T11" fmla="*/ 0 h 483"/>
                  <a:gd name="T12" fmla="*/ 0 w 1737"/>
                  <a:gd name="T13" fmla="*/ 0 h 483"/>
                  <a:gd name="T14" fmla="*/ 0 w 1737"/>
                  <a:gd name="T15" fmla="*/ 0 h 483"/>
                  <a:gd name="T16" fmla="*/ 0 w 1737"/>
                  <a:gd name="T17" fmla="*/ 0 h 483"/>
                  <a:gd name="T18" fmla="*/ 0 w 1737"/>
                  <a:gd name="T19" fmla="*/ 0 h 483"/>
                  <a:gd name="T20" fmla="*/ 0 w 1737"/>
                  <a:gd name="T21" fmla="*/ 0 h 483"/>
                  <a:gd name="T22" fmla="*/ 0 w 1737"/>
                  <a:gd name="T23" fmla="*/ 0 h 483"/>
                  <a:gd name="T24" fmla="*/ 0 w 1737"/>
                  <a:gd name="T25" fmla="*/ 0 h 483"/>
                  <a:gd name="T26" fmla="*/ 0 w 1737"/>
                  <a:gd name="T27" fmla="*/ 0 h 483"/>
                  <a:gd name="T28" fmla="*/ 0 w 1737"/>
                  <a:gd name="T29" fmla="*/ 0 h 483"/>
                  <a:gd name="T30" fmla="*/ 0 w 1737"/>
                  <a:gd name="T31" fmla="*/ 0 h 4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37"/>
                  <a:gd name="T49" fmla="*/ 0 h 483"/>
                  <a:gd name="T50" fmla="*/ 1737 w 1737"/>
                  <a:gd name="T51" fmla="*/ 483 h 48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37" h="483">
                    <a:moveTo>
                      <a:pt x="1581" y="148"/>
                    </a:moveTo>
                    <a:lnTo>
                      <a:pt x="1581" y="148"/>
                    </a:lnTo>
                    <a:cubicBezTo>
                      <a:pt x="1515" y="201"/>
                      <a:pt x="1464" y="239"/>
                      <a:pt x="1383" y="271"/>
                    </a:cubicBezTo>
                    <a:cubicBezTo>
                      <a:pt x="1313" y="299"/>
                      <a:pt x="1237" y="310"/>
                      <a:pt x="1151" y="322"/>
                    </a:cubicBezTo>
                    <a:cubicBezTo>
                      <a:pt x="1095" y="329"/>
                      <a:pt x="1037" y="341"/>
                      <a:pt x="982" y="345"/>
                    </a:cubicBezTo>
                    <a:cubicBezTo>
                      <a:pt x="959" y="346"/>
                      <a:pt x="936" y="348"/>
                      <a:pt x="913" y="349"/>
                    </a:cubicBezTo>
                    <a:lnTo>
                      <a:pt x="0" y="416"/>
                    </a:lnTo>
                    <a:lnTo>
                      <a:pt x="0" y="483"/>
                    </a:lnTo>
                    <a:lnTo>
                      <a:pt x="917" y="395"/>
                    </a:lnTo>
                    <a:lnTo>
                      <a:pt x="1036" y="384"/>
                    </a:lnTo>
                    <a:cubicBezTo>
                      <a:pt x="1080" y="379"/>
                      <a:pt x="1119" y="375"/>
                      <a:pt x="1156" y="369"/>
                    </a:cubicBezTo>
                    <a:cubicBezTo>
                      <a:pt x="1244" y="354"/>
                      <a:pt x="1321" y="333"/>
                      <a:pt x="1390" y="302"/>
                    </a:cubicBezTo>
                    <a:cubicBezTo>
                      <a:pt x="1461" y="271"/>
                      <a:pt x="1533" y="219"/>
                      <a:pt x="1600" y="163"/>
                    </a:cubicBezTo>
                    <a:cubicBezTo>
                      <a:pt x="1646" y="125"/>
                      <a:pt x="1689" y="77"/>
                      <a:pt x="1737" y="25"/>
                    </a:cubicBezTo>
                    <a:lnTo>
                      <a:pt x="1737" y="0"/>
                    </a:lnTo>
                    <a:cubicBezTo>
                      <a:pt x="1679" y="60"/>
                      <a:pt x="1632" y="107"/>
                      <a:pt x="1581" y="148"/>
                    </a:cubicBez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6" name="Freeform 59"/>
              <p:cNvSpPr>
                <a:spLocks noChangeAspect="1"/>
              </p:cNvSpPr>
              <p:nvPr userDrawn="1"/>
            </p:nvSpPr>
            <p:spPr bwMode="gray">
              <a:xfrm>
                <a:off x="3169" y="221"/>
                <a:ext cx="313" cy="257"/>
              </a:xfrm>
              <a:custGeom>
                <a:avLst/>
                <a:gdLst>
                  <a:gd name="T0" fmla="*/ 0 w 1072"/>
                  <a:gd name="T1" fmla="*/ 0 h 884"/>
                  <a:gd name="T2" fmla="*/ 0 w 1072"/>
                  <a:gd name="T3" fmla="*/ 0 h 884"/>
                  <a:gd name="T4" fmla="*/ 0 w 1072"/>
                  <a:gd name="T5" fmla="*/ 0 h 884"/>
                  <a:gd name="T6" fmla="*/ 0 w 1072"/>
                  <a:gd name="T7" fmla="*/ 0 h 884"/>
                  <a:gd name="T8" fmla="*/ 0 w 1072"/>
                  <a:gd name="T9" fmla="*/ 0 h 884"/>
                  <a:gd name="T10" fmla="*/ 0 w 1072"/>
                  <a:gd name="T11" fmla="*/ 0 h 884"/>
                  <a:gd name="T12" fmla="*/ 0 w 1072"/>
                  <a:gd name="T13" fmla="*/ 0 h 884"/>
                  <a:gd name="T14" fmla="*/ 0 w 1072"/>
                  <a:gd name="T15" fmla="*/ 0 h 884"/>
                  <a:gd name="T16" fmla="*/ 0 w 1072"/>
                  <a:gd name="T17" fmla="*/ 0 h 884"/>
                  <a:gd name="T18" fmla="*/ 0 w 1072"/>
                  <a:gd name="T19" fmla="*/ 0 h 8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2"/>
                  <a:gd name="T31" fmla="*/ 0 h 884"/>
                  <a:gd name="T32" fmla="*/ 1072 w 1072"/>
                  <a:gd name="T33" fmla="*/ 884 h 88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2" h="8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317" y="493"/>
                      <a:pt x="375" y="584"/>
                    </a:cubicBezTo>
                    <a:cubicBezTo>
                      <a:pt x="433" y="674"/>
                      <a:pt x="500" y="746"/>
                      <a:pt x="735" y="795"/>
                    </a:cubicBezTo>
                    <a:cubicBezTo>
                      <a:pt x="970" y="843"/>
                      <a:pt x="1072" y="866"/>
                      <a:pt x="1072" y="866"/>
                    </a:cubicBezTo>
                    <a:lnTo>
                      <a:pt x="1072" y="884"/>
                    </a:lnTo>
                    <a:cubicBezTo>
                      <a:pt x="1072" y="884"/>
                      <a:pt x="923" y="853"/>
                      <a:pt x="731" y="811"/>
                    </a:cubicBezTo>
                    <a:cubicBezTo>
                      <a:pt x="538" y="769"/>
                      <a:pt x="460" y="755"/>
                      <a:pt x="372" y="636"/>
                    </a:cubicBezTo>
                    <a:cubicBezTo>
                      <a:pt x="299" y="537"/>
                      <a:pt x="0" y="115"/>
                      <a:pt x="0" y="1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7" name="Freeform 60"/>
              <p:cNvSpPr>
                <a:spLocks noChangeAspect="1"/>
              </p:cNvSpPr>
              <p:nvPr userDrawn="1"/>
            </p:nvSpPr>
            <p:spPr bwMode="gray">
              <a:xfrm>
                <a:off x="3169" y="261"/>
                <a:ext cx="313" cy="237"/>
              </a:xfrm>
              <a:custGeom>
                <a:avLst/>
                <a:gdLst>
                  <a:gd name="T0" fmla="*/ 0 w 1074"/>
                  <a:gd name="T1" fmla="*/ 0 h 813"/>
                  <a:gd name="T2" fmla="*/ 0 w 1074"/>
                  <a:gd name="T3" fmla="*/ 0 h 813"/>
                  <a:gd name="T4" fmla="*/ 0 w 1074"/>
                  <a:gd name="T5" fmla="*/ 0 h 813"/>
                  <a:gd name="T6" fmla="*/ 0 w 1074"/>
                  <a:gd name="T7" fmla="*/ 0 h 813"/>
                  <a:gd name="T8" fmla="*/ 0 w 1074"/>
                  <a:gd name="T9" fmla="*/ 0 h 813"/>
                  <a:gd name="T10" fmla="*/ 0 w 1074"/>
                  <a:gd name="T11" fmla="*/ 0 h 813"/>
                  <a:gd name="T12" fmla="*/ 0 w 1074"/>
                  <a:gd name="T13" fmla="*/ 0 h 813"/>
                  <a:gd name="T14" fmla="*/ 0 w 1074"/>
                  <a:gd name="T15" fmla="*/ 0 h 813"/>
                  <a:gd name="T16" fmla="*/ 0 w 1074"/>
                  <a:gd name="T17" fmla="*/ 0 h 813"/>
                  <a:gd name="T18" fmla="*/ 0 w 1074"/>
                  <a:gd name="T19" fmla="*/ 0 h 8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4"/>
                  <a:gd name="T31" fmla="*/ 0 h 813"/>
                  <a:gd name="T32" fmla="*/ 1074 w 1074"/>
                  <a:gd name="T33" fmla="*/ 813 h 8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4" h="813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329" y="469"/>
                      <a:pt x="372" y="526"/>
                    </a:cubicBezTo>
                    <a:cubicBezTo>
                      <a:pt x="416" y="584"/>
                      <a:pt x="475" y="676"/>
                      <a:pt x="734" y="731"/>
                    </a:cubicBezTo>
                    <a:cubicBezTo>
                      <a:pt x="801" y="745"/>
                      <a:pt x="1074" y="799"/>
                      <a:pt x="1074" y="799"/>
                    </a:cubicBezTo>
                    <a:lnTo>
                      <a:pt x="1074" y="813"/>
                    </a:lnTo>
                    <a:cubicBezTo>
                      <a:pt x="1074" y="813"/>
                      <a:pt x="867" y="774"/>
                      <a:pt x="734" y="746"/>
                    </a:cubicBezTo>
                    <a:cubicBezTo>
                      <a:pt x="601" y="718"/>
                      <a:pt x="462" y="693"/>
                      <a:pt x="373" y="581"/>
                    </a:cubicBezTo>
                    <a:cubicBezTo>
                      <a:pt x="293" y="479"/>
                      <a:pt x="0" y="105"/>
                      <a:pt x="0" y="10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8" name="Freeform 61"/>
              <p:cNvSpPr>
                <a:spLocks noChangeAspect="1"/>
              </p:cNvSpPr>
              <p:nvPr userDrawn="1"/>
            </p:nvSpPr>
            <p:spPr bwMode="gray">
              <a:xfrm>
                <a:off x="3169" y="302"/>
                <a:ext cx="313" cy="217"/>
              </a:xfrm>
              <a:custGeom>
                <a:avLst/>
                <a:gdLst>
                  <a:gd name="T0" fmla="*/ 0 w 1073"/>
                  <a:gd name="T1" fmla="*/ 0 h 742"/>
                  <a:gd name="T2" fmla="*/ 0 w 1073"/>
                  <a:gd name="T3" fmla="*/ 0 h 742"/>
                  <a:gd name="T4" fmla="*/ 0 w 1073"/>
                  <a:gd name="T5" fmla="*/ 0 h 742"/>
                  <a:gd name="T6" fmla="*/ 0 w 1073"/>
                  <a:gd name="T7" fmla="*/ 0 h 742"/>
                  <a:gd name="T8" fmla="*/ 0 w 1073"/>
                  <a:gd name="T9" fmla="*/ 0 h 742"/>
                  <a:gd name="T10" fmla="*/ 0 w 1073"/>
                  <a:gd name="T11" fmla="*/ 0 h 742"/>
                  <a:gd name="T12" fmla="*/ 0 w 1073"/>
                  <a:gd name="T13" fmla="*/ 0 h 742"/>
                  <a:gd name="T14" fmla="*/ 0 w 1073"/>
                  <a:gd name="T15" fmla="*/ 0 h 742"/>
                  <a:gd name="T16" fmla="*/ 0 w 1073"/>
                  <a:gd name="T17" fmla="*/ 0 h 742"/>
                  <a:gd name="T18" fmla="*/ 0 w 1073"/>
                  <a:gd name="T19" fmla="*/ 0 h 7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3"/>
                  <a:gd name="T31" fmla="*/ 0 h 742"/>
                  <a:gd name="T32" fmla="*/ 1073 w 1073"/>
                  <a:gd name="T33" fmla="*/ 742 h 74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3" h="742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310" y="398"/>
                      <a:pt x="372" y="478"/>
                    </a:cubicBezTo>
                    <a:cubicBezTo>
                      <a:pt x="435" y="558"/>
                      <a:pt x="521" y="623"/>
                      <a:pt x="734" y="664"/>
                    </a:cubicBezTo>
                    <a:cubicBezTo>
                      <a:pt x="857" y="688"/>
                      <a:pt x="1073" y="727"/>
                      <a:pt x="1073" y="727"/>
                    </a:cubicBezTo>
                    <a:lnTo>
                      <a:pt x="1073" y="742"/>
                    </a:lnTo>
                    <a:cubicBezTo>
                      <a:pt x="1073" y="742"/>
                      <a:pt x="884" y="707"/>
                      <a:pt x="734" y="680"/>
                    </a:cubicBezTo>
                    <a:cubicBezTo>
                      <a:pt x="584" y="653"/>
                      <a:pt x="461" y="627"/>
                      <a:pt x="372" y="528"/>
                    </a:cubicBezTo>
                    <a:cubicBezTo>
                      <a:pt x="295" y="441"/>
                      <a:pt x="0" y="99"/>
                      <a:pt x="0" y="99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9" name="Freeform 62"/>
              <p:cNvSpPr>
                <a:spLocks noChangeAspect="1"/>
              </p:cNvSpPr>
              <p:nvPr userDrawn="1"/>
            </p:nvSpPr>
            <p:spPr bwMode="gray">
              <a:xfrm>
                <a:off x="3169" y="343"/>
                <a:ext cx="313" cy="198"/>
              </a:xfrm>
              <a:custGeom>
                <a:avLst/>
                <a:gdLst>
                  <a:gd name="T0" fmla="*/ 0 w 1073"/>
                  <a:gd name="T1" fmla="*/ 0 h 679"/>
                  <a:gd name="T2" fmla="*/ 0 w 1073"/>
                  <a:gd name="T3" fmla="*/ 0 h 679"/>
                  <a:gd name="T4" fmla="*/ 0 w 1073"/>
                  <a:gd name="T5" fmla="*/ 0 h 679"/>
                  <a:gd name="T6" fmla="*/ 0 w 1073"/>
                  <a:gd name="T7" fmla="*/ 0 h 679"/>
                  <a:gd name="T8" fmla="*/ 0 w 1073"/>
                  <a:gd name="T9" fmla="*/ 0 h 679"/>
                  <a:gd name="T10" fmla="*/ 0 w 1073"/>
                  <a:gd name="T11" fmla="*/ 0 h 679"/>
                  <a:gd name="T12" fmla="*/ 0 w 1073"/>
                  <a:gd name="T13" fmla="*/ 0 h 679"/>
                  <a:gd name="T14" fmla="*/ 0 w 1073"/>
                  <a:gd name="T15" fmla="*/ 0 h 679"/>
                  <a:gd name="T16" fmla="*/ 0 w 1073"/>
                  <a:gd name="T17" fmla="*/ 0 h 679"/>
                  <a:gd name="T18" fmla="*/ 0 w 1073"/>
                  <a:gd name="T19" fmla="*/ 0 h 6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3"/>
                  <a:gd name="T31" fmla="*/ 0 h 679"/>
                  <a:gd name="T32" fmla="*/ 1073 w 1073"/>
                  <a:gd name="T33" fmla="*/ 679 h 67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3" h="679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313" y="362"/>
                      <a:pt x="373" y="426"/>
                    </a:cubicBezTo>
                    <a:cubicBezTo>
                      <a:pt x="467" y="526"/>
                      <a:pt x="512" y="561"/>
                      <a:pt x="734" y="603"/>
                    </a:cubicBezTo>
                    <a:cubicBezTo>
                      <a:pt x="823" y="620"/>
                      <a:pt x="1073" y="663"/>
                      <a:pt x="1073" y="663"/>
                    </a:cubicBezTo>
                    <a:lnTo>
                      <a:pt x="1073" y="679"/>
                    </a:lnTo>
                    <a:cubicBezTo>
                      <a:pt x="1073" y="679"/>
                      <a:pt x="866" y="642"/>
                      <a:pt x="734" y="619"/>
                    </a:cubicBezTo>
                    <a:cubicBezTo>
                      <a:pt x="602" y="596"/>
                      <a:pt x="491" y="587"/>
                      <a:pt x="372" y="473"/>
                    </a:cubicBezTo>
                    <a:cubicBezTo>
                      <a:pt x="282" y="387"/>
                      <a:pt x="1" y="94"/>
                      <a:pt x="1" y="9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0" name="Freeform 63"/>
              <p:cNvSpPr>
                <a:spLocks noChangeAspect="1"/>
              </p:cNvSpPr>
              <p:nvPr userDrawn="1"/>
            </p:nvSpPr>
            <p:spPr bwMode="gray">
              <a:xfrm>
                <a:off x="3169" y="384"/>
                <a:ext cx="313" cy="177"/>
              </a:xfrm>
              <a:custGeom>
                <a:avLst/>
                <a:gdLst>
                  <a:gd name="T0" fmla="*/ 0 w 1072"/>
                  <a:gd name="T1" fmla="*/ 0 h 605"/>
                  <a:gd name="T2" fmla="*/ 0 w 1072"/>
                  <a:gd name="T3" fmla="*/ 0 h 605"/>
                  <a:gd name="T4" fmla="*/ 0 w 1072"/>
                  <a:gd name="T5" fmla="*/ 0 h 605"/>
                  <a:gd name="T6" fmla="*/ 0 w 1072"/>
                  <a:gd name="T7" fmla="*/ 0 h 605"/>
                  <a:gd name="T8" fmla="*/ 0 w 1072"/>
                  <a:gd name="T9" fmla="*/ 0 h 605"/>
                  <a:gd name="T10" fmla="*/ 0 w 1072"/>
                  <a:gd name="T11" fmla="*/ 0 h 605"/>
                  <a:gd name="T12" fmla="*/ 0 w 1072"/>
                  <a:gd name="T13" fmla="*/ 0 h 605"/>
                  <a:gd name="T14" fmla="*/ 0 w 1072"/>
                  <a:gd name="T15" fmla="*/ 0 h 605"/>
                  <a:gd name="T16" fmla="*/ 0 w 1072"/>
                  <a:gd name="T17" fmla="*/ 0 h 605"/>
                  <a:gd name="T18" fmla="*/ 0 w 1072"/>
                  <a:gd name="T19" fmla="*/ 0 h 6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2"/>
                  <a:gd name="T31" fmla="*/ 0 h 605"/>
                  <a:gd name="T32" fmla="*/ 1072 w 1072"/>
                  <a:gd name="T33" fmla="*/ 605 h 60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2" h="60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289" y="296"/>
                      <a:pt x="372" y="381"/>
                    </a:cubicBezTo>
                    <a:cubicBezTo>
                      <a:pt x="461" y="471"/>
                      <a:pt x="575" y="505"/>
                      <a:pt x="732" y="532"/>
                    </a:cubicBezTo>
                    <a:cubicBezTo>
                      <a:pt x="882" y="558"/>
                      <a:pt x="1072" y="589"/>
                      <a:pt x="1072" y="589"/>
                    </a:cubicBezTo>
                    <a:lnTo>
                      <a:pt x="1072" y="605"/>
                    </a:lnTo>
                    <a:cubicBezTo>
                      <a:pt x="1072" y="605"/>
                      <a:pt x="894" y="577"/>
                      <a:pt x="732" y="550"/>
                    </a:cubicBezTo>
                    <a:cubicBezTo>
                      <a:pt x="573" y="523"/>
                      <a:pt x="462" y="508"/>
                      <a:pt x="371" y="427"/>
                    </a:cubicBezTo>
                    <a:cubicBezTo>
                      <a:pt x="290" y="353"/>
                      <a:pt x="0" y="87"/>
                      <a:pt x="0" y="8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1" name="Freeform 64"/>
              <p:cNvSpPr>
                <a:spLocks noChangeAspect="1"/>
              </p:cNvSpPr>
              <p:nvPr userDrawn="1"/>
            </p:nvSpPr>
            <p:spPr bwMode="gray">
              <a:xfrm>
                <a:off x="3169" y="424"/>
                <a:ext cx="313" cy="158"/>
              </a:xfrm>
              <a:custGeom>
                <a:avLst/>
                <a:gdLst>
                  <a:gd name="T0" fmla="*/ 0 w 1072"/>
                  <a:gd name="T1" fmla="*/ 0 h 545"/>
                  <a:gd name="T2" fmla="*/ 0 w 1072"/>
                  <a:gd name="T3" fmla="*/ 0 h 545"/>
                  <a:gd name="T4" fmla="*/ 0 w 1072"/>
                  <a:gd name="T5" fmla="*/ 0 h 545"/>
                  <a:gd name="T6" fmla="*/ 0 w 1072"/>
                  <a:gd name="T7" fmla="*/ 0 h 545"/>
                  <a:gd name="T8" fmla="*/ 0 w 1072"/>
                  <a:gd name="T9" fmla="*/ 0 h 545"/>
                  <a:gd name="T10" fmla="*/ 0 w 1072"/>
                  <a:gd name="T11" fmla="*/ 0 h 545"/>
                  <a:gd name="T12" fmla="*/ 0 w 1072"/>
                  <a:gd name="T13" fmla="*/ 0 h 545"/>
                  <a:gd name="T14" fmla="*/ 0 w 1072"/>
                  <a:gd name="T15" fmla="*/ 0 h 545"/>
                  <a:gd name="T16" fmla="*/ 0 w 1072"/>
                  <a:gd name="T17" fmla="*/ 0 h 545"/>
                  <a:gd name="T18" fmla="*/ 0 w 1072"/>
                  <a:gd name="T19" fmla="*/ 0 h 5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2"/>
                  <a:gd name="T31" fmla="*/ 0 h 545"/>
                  <a:gd name="T32" fmla="*/ 1072 w 1072"/>
                  <a:gd name="T33" fmla="*/ 545 h 54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2" h="54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274" y="249"/>
                      <a:pt x="372" y="334"/>
                    </a:cubicBezTo>
                    <a:cubicBezTo>
                      <a:pt x="462" y="413"/>
                      <a:pt x="535" y="437"/>
                      <a:pt x="733" y="471"/>
                    </a:cubicBezTo>
                    <a:cubicBezTo>
                      <a:pt x="931" y="506"/>
                      <a:pt x="1072" y="527"/>
                      <a:pt x="1072" y="527"/>
                    </a:cubicBezTo>
                    <a:lnTo>
                      <a:pt x="1072" y="545"/>
                    </a:lnTo>
                    <a:cubicBezTo>
                      <a:pt x="1072" y="545"/>
                      <a:pt x="893" y="516"/>
                      <a:pt x="732" y="491"/>
                    </a:cubicBezTo>
                    <a:cubicBezTo>
                      <a:pt x="571" y="466"/>
                      <a:pt x="469" y="456"/>
                      <a:pt x="372" y="380"/>
                    </a:cubicBezTo>
                    <a:cubicBezTo>
                      <a:pt x="261" y="292"/>
                      <a:pt x="0" y="81"/>
                      <a:pt x="0" y="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2" name="Freeform 65"/>
              <p:cNvSpPr>
                <a:spLocks noChangeAspect="1"/>
              </p:cNvSpPr>
              <p:nvPr userDrawn="1"/>
            </p:nvSpPr>
            <p:spPr bwMode="gray">
              <a:xfrm>
                <a:off x="3169" y="465"/>
                <a:ext cx="313" cy="140"/>
              </a:xfrm>
              <a:custGeom>
                <a:avLst/>
                <a:gdLst>
                  <a:gd name="T0" fmla="*/ 0 w 1072"/>
                  <a:gd name="T1" fmla="*/ 0 h 476"/>
                  <a:gd name="T2" fmla="*/ 0 w 1072"/>
                  <a:gd name="T3" fmla="*/ 0 h 476"/>
                  <a:gd name="T4" fmla="*/ 0 w 1072"/>
                  <a:gd name="T5" fmla="*/ 0 h 476"/>
                  <a:gd name="T6" fmla="*/ 0 w 1072"/>
                  <a:gd name="T7" fmla="*/ 0 h 476"/>
                  <a:gd name="T8" fmla="*/ 0 w 1072"/>
                  <a:gd name="T9" fmla="*/ 0 h 476"/>
                  <a:gd name="T10" fmla="*/ 0 w 1072"/>
                  <a:gd name="T11" fmla="*/ 0 h 476"/>
                  <a:gd name="T12" fmla="*/ 0 w 1072"/>
                  <a:gd name="T13" fmla="*/ 0 h 476"/>
                  <a:gd name="T14" fmla="*/ 0 w 1072"/>
                  <a:gd name="T15" fmla="*/ 0 h 476"/>
                  <a:gd name="T16" fmla="*/ 0 w 1072"/>
                  <a:gd name="T17" fmla="*/ 0 h 476"/>
                  <a:gd name="T18" fmla="*/ 0 w 1072"/>
                  <a:gd name="T19" fmla="*/ 0 h 4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2"/>
                  <a:gd name="T31" fmla="*/ 0 h 476"/>
                  <a:gd name="T32" fmla="*/ 1072 w 1072"/>
                  <a:gd name="T33" fmla="*/ 476 h 4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2" h="476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314" y="243"/>
                      <a:pt x="372" y="286"/>
                    </a:cubicBezTo>
                    <a:cubicBezTo>
                      <a:pt x="431" y="328"/>
                      <a:pt x="509" y="378"/>
                      <a:pt x="734" y="410"/>
                    </a:cubicBezTo>
                    <a:cubicBezTo>
                      <a:pt x="957" y="442"/>
                      <a:pt x="1072" y="457"/>
                      <a:pt x="1072" y="457"/>
                    </a:cubicBezTo>
                    <a:lnTo>
                      <a:pt x="1072" y="476"/>
                    </a:lnTo>
                    <a:cubicBezTo>
                      <a:pt x="1072" y="476"/>
                      <a:pt x="869" y="447"/>
                      <a:pt x="734" y="430"/>
                    </a:cubicBezTo>
                    <a:cubicBezTo>
                      <a:pt x="599" y="414"/>
                      <a:pt x="495" y="407"/>
                      <a:pt x="373" y="328"/>
                    </a:cubicBezTo>
                    <a:cubicBezTo>
                      <a:pt x="255" y="251"/>
                      <a:pt x="1" y="76"/>
                      <a:pt x="1" y="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3" name="Freeform 66"/>
              <p:cNvSpPr>
                <a:spLocks noChangeAspect="1"/>
              </p:cNvSpPr>
              <p:nvPr userDrawn="1"/>
            </p:nvSpPr>
            <p:spPr bwMode="gray">
              <a:xfrm>
                <a:off x="3169" y="505"/>
                <a:ext cx="313" cy="120"/>
              </a:xfrm>
              <a:custGeom>
                <a:avLst/>
                <a:gdLst>
                  <a:gd name="T0" fmla="*/ 0 w 1072"/>
                  <a:gd name="T1" fmla="*/ 0 h 410"/>
                  <a:gd name="T2" fmla="*/ 0 w 1072"/>
                  <a:gd name="T3" fmla="*/ 0 h 410"/>
                  <a:gd name="T4" fmla="*/ 0 w 1072"/>
                  <a:gd name="T5" fmla="*/ 0 h 410"/>
                  <a:gd name="T6" fmla="*/ 0 w 1072"/>
                  <a:gd name="T7" fmla="*/ 0 h 410"/>
                  <a:gd name="T8" fmla="*/ 0 w 1072"/>
                  <a:gd name="T9" fmla="*/ 0 h 410"/>
                  <a:gd name="T10" fmla="*/ 0 w 1072"/>
                  <a:gd name="T11" fmla="*/ 0 h 410"/>
                  <a:gd name="T12" fmla="*/ 0 w 1072"/>
                  <a:gd name="T13" fmla="*/ 0 h 410"/>
                  <a:gd name="T14" fmla="*/ 0 w 1072"/>
                  <a:gd name="T15" fmla="*/ 0 h 410"/>
                  <a:gd name="T16" fmla="*/ 0 w 1072"/>
                  <a:gd name="T17" fmla="*/ 0 h 410"/>
                  <a:gd name="T18" fmla="*/ 0 w 1072"/>
                  <a:gd name="T19" fmla="*/ 0 h 4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2"/>
                  <a:gd name="T31" fmla="*/ 0 h 410"/>
                  <a:gd name="T32" fmla="*/ 1072 w 1072"/>
                  <a:gd name="T33" fmla="*/ 410 h 4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2" h="41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315" y="204"/>
                      <a:pt x="374" y="237"/>
                    </a:cubicBezTo>
                    <a:cubicBezTo>
                      <a:pt x="434" y="269"/>
                      <a:pt x="504" y="322"/>
                      <a:pt x="734" y="351"/>
                    </a:cubicBezTo>
                    <a:cubicBezTo>
                      <a:pt x="964" y="380"/>
                      <a:pt x="1072" y="393"/>
                      <a:pt x="1072" y="393"/>
                    </a:cubicBezTo>
                    <a:lnTo>
                      <a:pt x="1072" y="410"/>
                    </a:lnTo>
                    <a:cubicBezTo>
                      <a:pt x="1072" y="410"/>
                      <a:pt x="882" y="390"/>
                      <a:pt x="733" y="374"/>
                    </a:cubicBezTo>
                    <a:cubicBezTo>
                      <a:pt x="584" y="358"/>
                      <a:pt x="483" y="337"/>
                      <a:pt x="372" y="278"/>
                    </a:cubicBezTo>
                    <a:cubicBezTo>
                      <a:pt x="262" y="218"/>
                      <a:pt x="1" y="70"/>
                      <a:pt x="1" y="7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4" name="Freeform 67"/>
              <p:cNvSpPr>
                <a:spLocks noChangeAspect="1"/>
              </p:cNvSpPr>
              <p:nvPr userDrawn="1"/>
            </p:nvSpPr>
            <p:spPr bwMode="gray">
              <a:xfrm>
                <a:off x="3169" y="544"/>
                <a:ext cx="313" cy="101"/>
              </a:xfrm>
              <a:custGeom>
                <a:avLst/>
                <a:gdLst>
                  <a:gd name="T0" fmla="*/ 0 w 1073"/>
                  <a:gd name="T1" fmla="*/ 0 h 344"/>
                  <a:gd name="T2" fmla="*/ 0 w 1073"/>
                  <a:gd name="T3" fmla="*/ 0 h 344"/>
                  <a:gd name="T4" fmla="*/ 0 w 1073"/>
                  <a:gd name="T5" fmla="*/ 0 h 344"/>
                  <a:gd name="T6" fmla="*/ 0 w 1073"/>
                  <a:gd name="T7" fmla="*/ 0 h 344"/>
                  <a:gd name="T8" fmla="*/ 0 w 1073"/>
                  <a:gd name="T9" fmla="*/ 0 h 344"/>
                  <a:gd name="T10" fmla="*/ 0 w 1073"/>
                  <a:gd name="T11" fmla="*/ 0 h 344"/>
                  <a:gd name="T12" fmla="*/ 0 w 1073"/>
                  <a:gd name="T13" fmla="*/ 0 h 344"/>
                  <a:gd name="T14" fmla="*/ 0 w 1073"/>
                  <a:gd name="T15" fmla="*/ 0 h 344"/>
                  <a:gd name="T16" fmla="*/ 0 w 1073"/>
                  <a:gd name="T17" fmla="*/ 0 h 344"/>
                  <a:gd name="T18" fmla="*/ 0 w 1073"/>
                  <a:gd name="T19" fmla="*/ 0 h 3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3"/>
                  <a:gd name="T31" fmla="*/ 0 h 344"/>
                  <a:gd name="T32" fmla="*/ 1073 w 1073"/>
                  <a:gd name="T33" fmla="*/ 344 h 3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3" h="344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279" y="148"/>
                      <a:pt x="373" y="194"/>
                    </a:cubicBezTo>
                    <a:cubicBezTo>
                      <a:pt x="478" y="246"/>
                      <a:pt x="569" y="271"/>
                      <a:pt x="734" y="290"/>
                    </a:cubicBezTo>
                    <a:cubicBezTo>
                      <a:pt x="896" y="309"/>
                      <a:pt x="1073" y="327"/>
                      <a:pt x="1073" y="327"/>
                    </a:cubicBezTo>
                    <a:lnTo>
                      <a:pt x="1073" y="344"/>
                    </a:lnTo>
                    <a:cubicBezTo>
                      <a:pt x="1073" y="344"/>
                      <a:pt x="909" y="326"/>
                      <a:pt x="734" y="310"/>
                    </a:cubicBezTo>
                    <a:cubicBezTo>
                      <a:pt x="560" y="294"/>
                      <a:pt x="499" y="287"/>
                      <a:pt x="373" y="232"/>
                    </a:cubicBezTo>
                    <a:cubicBezTo>
                      <a:pt x="261" y="184"/>
                      <a:pt x="0" y="65"/>
                      <a:pt x="0" y="6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5" name="Freeform 68"/>
              <p:cNvSpPr>
                <a:spLocks noChangeAspect="1"/>
              </p:cNvSpPr>
              <p:nvPr userDrawn="1"/>
            </p:nvSpPr>
            <p:spPr bwMode="gray">
              <a:xfrm>
                <a:off x="3169" y="586"/>
                <a:ext cx="313" cy="79"/>
              </a:xfrm>
              <a:custGeom>
                <a:avLst/>
                <a:gdLst>
                  <a:gd name="T0" fmla="*/ 0 w 1072"/>
                  <a:gd name="T1" fmla="*/ 0 h 277"/>
                  <a:gd name="T2" fmla="*/ 0 w 1072"/>
                  <a:gd name="T3" fmla="*/ 0 h 277"/>
                  <a:gd name="T4" fmla="*/ 0 w 1072"/>
                  <a:gd name="T5" fmla="*/ 0 h 277"/>
                  <a:gd name="T6" fmla="*/ 0 w 1072"/>
                  <a:gd name="T7" fmla="*/ 0 h 277"/>
                  <a:gd name="T8" fmla="*/ 0 w 1072"/>
                  <a:gd name="T9" fmla="*/ 0 h 277"/>
                  <a:gd name="T10" fmla="*/ 0 w 1072"/>
                  <a:gd name="T11" fmla="*/ 0 h 277"/>
                  <a:gd name="T12" fmla="*/ 0 w 1072"/>
                  <a:gd name="T13" fmla="*/ 0 h 277"/>
                  <a:gd name="T14" fmla="*/ 0 w 1072"/>
                  <a:gd name="T15" fmla="*/ 0 h 277"/>
                  <a:gd name="T16" fmla="*/ 0 w 1072"/>
                  <a:gd name="T17" fmla="*/ 0 h 277"/>
                  <a:gd name="T18" fmla="*/ 0 w 1072"/>
                  <a:gd name="T19" fmla="*/ 0 h 27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2"/>
                  <a:gd name="T31" fmla="*/ 0 h 277"/>
                  <a:gd name="T32" fmla="*/ 1072 w 1072"/>
                  <a:gd name="T33" fmla="*/ 277 h 27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2" h="277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220" y="92"/>
                      <a:pt x="374" y="152"/>
                    </a:cubicBezTo>
                    <a:cubicBezTo>
                      <a:pt x="526" y="211"/>
                      <a:pt x="642" y="216"/>
                      <a:pt x="735" y="226"/>
                    </a:cubicBezTo>
                    <a:cubicBezTo>
                      <a:pt x="776" y="230"/>
                      <a:pt x="1072" y="260"/>
                      <a:pt x="1072" y="260"/>
                    </a:cubicBezTo>
                    <a:lnTo>
                      <a:pt x="1072" y="277"/>
                    </a:lnTo>
                    <a:cubicBezTo>
                      <a:pt x="1072" y="277"/>
                      <a:pt x="895" y="263"/>
                      <a:pt x="734" y="249"/>
                    </a:cubicBezTo>
                    <a:cubicBezTo>
                      <a:pt x="573" y="235"/>
                      <a:pt x="504" y="229"/>
                      <a:pt x="373" y="187"/>
                    </a:cubicBezTo>
                    <a:cubicBezTo>
                      <a:pt x="241" y="144"/>
                      <a:pt x="0" y="62"/>
                      <a:pt x="0" y="6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6" name="Freeform 69"/>
              <p:cNvSpPr>
                <a:spLocks noChangeAspect="1"/>
              </p:cNvSpPr>
              <p:nvPr userDrawn="1"/>
            </p:nvSpPr>
            <p:spPr bwMode="gray">
              <a:xfrm>
                <a:off x="3169" y="627"/>
                <a:ext cx="313" cy="59"/>
              </a:xfrm>
              <a:custGeom>
                <a:avLst/>
                <a:gdLst>
                  <a:gd name="T0" fmla="*/ 0 w 1072"/>
                  <a:gd name="T1" fmla="*/ 0 h 207"/>
                  <a:gd name="T2" fmla="*/ 0 w 1072"/>
                  <a:gd name="T3" fmla="*/ 0 h 207"/>
                  <a:gd name="T4" fmla="*/ 0 w 1072"/>
                  <a:gd name="T5" fmla="*/ 0 h 207"/>
                  <a:gd name="T6" fmla="*/ 0 w 1072"/>
                  <a:gd name="T7" fmla="*/ 0 h 207"/>
                  <a:gd name="T8" fmla="*/ 0 w 1072"/>
                  <a:gd name="T9" fmla="*/ 0 h 207"/>
                  <a:gd name="T10" fmla="*/ 0 w 1072"/>
                  <a:gd name="T11" fmla="*/ 0 h 207"/>
                  <a:gd name="T12" fmla="*/ 0 w 1072"/>
                  <a:gd name="T13" fmla="*/ 0 h 207"/>
                  <a:gd name="T14" fmla="*/ 0 w 1072"/>
                  <a:gd name="T15" fmla="*/ 0 h 207"/>
                  <a:gd name="T16" fmla="*/ 0 w 1072"/>
                  <a:gd name="T17" fmla="*/ 0 h 207"/>
                  <a:gd name="T18" fmla="*/ 0 w 1072"/>
                  <a:gd name="T19" fmla="*/ 0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2"/>
                  <a:gd name="T31" fmla="*/ 0 h 207"/>
                  <a:gd name="T32" fmla="*/ 1072 w 107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2" h="207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223" y="67"/>
                      <a:pt x="374" y="106"/>
                    </a:cubicBezTo>
                    <a:cubicBezTo>
                      <a:pt x="526" y="145"/>
                      <a:pt x="665" y="161"/>
                      <a:pt x="735" y="165"/>
                    </a:cubicBezTo>
                    <a:cubicBezTo>
                      <a:pt x="805" y="170"/>
                      <a:pt x="1072" y="191"/>
                      <a:pt x="1072" y="191"/>
                    </a:cubicBezTo>
                    <a:lnTo>
                      <a:pt x="1072" y="207"/>
                    </a:lnTo>
                    <a:cubicBezTo>
                      <a:pt x="1072" y="207"/>
                      <a:pt x="921" y="197"/>
                      <a:pt x="734" y="184"/>
                    </a:cubicBezTo>
                    <a:cubicBezTo>
                      <a:pt x="583" y="174"/>
                      <a:pt x="462" y="162"/>
                      <a:pt x="373" y="143"/>
                    </a:cubicBezTo>
                    <a:cubicBezTo>
                      <a:pt x="275" y="122"/>
                      <a:pt x="0" y="58"/>
                      <a:pt x="0" y="58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7" name="Freeform 70"/>
              <p:cNvSpPr>
                <a:spLocks noChangeAspect="1"/>
              </p:cNvSpPr>
              <p:nvPr userDrawn="1"/>
            </p:nvSpPr>
            <p:spPr bwMode="gray">
              <a:xfrm>
                <a:off x="3169" y="666"/>
                <a:ext cx="313" cy="43"/>
              </a:xfrm>
              <a:custGeom>
                <a:avLst/>
                <a:gdLst>
                  <a:gd name="T0" fmla="*/ 0 w 1073"/>
                  <a:gd name="T1" fmla="*/ 0 h 140"/>
                  <a:gd name="T2" fmla="*/ 0 w 1073"/>
                  <a:gd name="T3" fmla="*/ 0 h 140"/>
                  <a:gd name="T4" fmla="*/ 0 w 1073"/>
                  <a:gd name="T5" fmla="*/ 0 h 140"/>
                  <a:gd name="T6" fmla="*/ 0 w 1073"/>
                  <a:gd name="T7" fmla="*/ 0 h 140"/>
                  <a:gd name="T8" fmla="*/ 0 w 1073"/>
                  <a:gd name="T9" fmla="*/ 0 h 140"/>
                  <a:gd name="T10" fmla="*/ 0 w 1073"/>
                  <a:gd name="T11" fmla="*/ 0 h 140"/>
                  <a:gd name="T12" fmla="*/ 0 w 1073"/>
                  <a:gd name="T13" fmla="*/ 0 h 140"/>
                  <a:gd name="T14" fmla="*/ 0 w 1073"/>
                  <a:gd name="T15" fmla="*/ 0 h 140"/>
                  <a:gd name="T16" fmla="*/ 0 w 1073"/>
                  <a:gd name="T17" fmla="*/ 0 h 140"/>
                  <a:gd name="T18" fmla="*/ 0 w 1073"/>
                  <a:gd name="T19" fmla="*/ 0 h 1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3"/>
                  <a:gd name="T31" fmla="*/ 0 h 140"/>
                  <a:gd name="T32" fmla="*/ 1073 w 1073"/>
                  <a:gd name="T33" fmla="*/ 140 h 1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3" h="14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82" y="31"/>
                      <a:pt x="374" y="62"/>
                    </a:cubicBezTo>
                    <a:cubicBezTo>
                      <a:pt x="518" y="85"/>
                      <a:pt x="713" y="100"/>
                      <a:pt x="734" y="101"/>
                    </a:cubicBezTo>
                    <a:cubicBezTo>
                      <a:pt x="755" y="102"/>
                      <a:pt x="1073" y="123"/>
                      <a:pt x="1073" y="123"/>
                    </a:cubicBezTo>
                    <a:lnTo>
                      <a:pt x="1073" y="140"/>
                    </a:lnTo>
                    <a:cubicBezTo>
                      <a:pt x="1073" y="140"/>
                      <a:pt x="869" y="129"/>
                      <a:pt x="734" y="122"/>
                    </a:cubicBezTo>
                    <a:cubicBezTo>
                      <a:pt x="593" y="114"/>
                      <a:pt x="453" y="106"/>
                      <a:pt x="373" y="98"/>
                    </a:cubicBezTo>
                    <a:cubicBezTo>
                      <a:pt x="195" y="80"/>
                      <a:pt x="0" y="56"/>
                      <a:pt x="0" y="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8" name="Freeform 71"/>
              <p:cNvSpPr>
                <a:spLocks noChangeAspect="1"/>
              </p:cNvSpPr>
              <p:nvPr userDrawn="1"/>
            </p:nvSpPr>
            <p:spPr bwMode="gray">
              <a:xfrm>
                <a:off x="3169" y="710"/>
                <a:ext cx="313" cy="15"/>
              </a:xfrm>
              <a:custGeom>
                <a:avLst/>
                <a:gdLst>
                  <a:gd name="T0" fmla="*/ 0 w 1072"/>
                  <a:gd name="T1" fmla="*/ 0 h 55"/>
                  <a:gd name="T2" fmla="*/ 0 w 1072"/>
                  <a:gd name="T3" fmla="*/ 0 h 55"/>
                  <a:gd name="T4" fmla="*/ 0 w 1072"/>
                  <a:gd name="T5" fmla="*/ 0 h 55"/>
                  <a:gd name="T6" fmla="*/ 0 w 1072"/>
                  <a:gd name="T7" fmla="*/ 0 h 55"/>
                  <a:gd name="T8" fmla="*/ 0 w 1072"/>
                  <a:gd name="T9" fmla="*/ 0 h 55"/>
                  <a:gd name="T10" fmla="*/ 0 w 1072"/>
                  <a:gd name="T11" fmla="*/ 0 h 55"/>
                  <a:gd name="T12" fmla="*/ 0 w 1072"/>
                  <a:gd name="T13" fmla="*/ 0 h 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72"/>
                  <a:gd name="T22" fmla="*/ 0 h 55"/>
                  <a:gd name="T23" fmla="*/ 1072 w 1072"/>
                  <a:gd name="T24" fmla="*/ 55 h 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72" h="5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286" y="10"/>
                      <a:pt x="373" y="12"/>
                    </a:cubicBezTo>
                    <a:cubicBezTo>
                      <a:pt x="460" y="14"/>
                      <a:pt x="1072" y="38"/>
                      <a:pt x="1072" y="38"/>
                    </a:cubicBezTo>
                    <a:lnTo>
                      <a:pt x="1072" y="55"/>
                    </a:ln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28" name="Group 120"/>
            <p:cNvGrpSpPr>
              <a:grpSpLocks noChangeAspect="1"/>
            </p:cNvGrpSpPr>
            <p:nvPr userDrawn="1"/>
          </p:nvGrpSpPr>
          <p:grpSpPr bwMode="auto">
            <a:xfrm>
              <a:off x="2657" y="424"/>
              <a:ext cx="452" cy="305"/>
              <a:chOff x="2657" y="424"/>
              <a:chExt cx="452" cy="305"/>
            </a:xfrm>
          </p:grpSpPr>
          <p:sp>
            <p:nvSpPr>
              <p:cNvPr id="29" name="Freeform 43"/>
              <p:cNvSpPr>
                <a:spLocks noChangeAspect="1"/>
              </p:cNvSpPr>
              <p:nvPr userDrawn="1"/>
            </p:nvSpPr>
            <p:spPr bwMode="gray">
              <a:xfrm>
                <a:off x="2658" y="426"/>
                <a:ext cx="449" cy="301"/>
              </a:xfrm>
              <a:custGeom>
                <a:avLst/>
                <a:gdLst>
                  <a:gd name="T0" fmla="*/ 0 w 1536"/>
                  <a:gd name="T1" fmla="*/ 0 h 1031"/>
                  <a:gd name="T2" fmla="*/ 0 w 1536"/>
                  <a:gd name="T3" fmla="*/ 0 h 1031"/>
                  <a:gd name="T4" fmla="*/ 0 w 1536"/>
                  <a:gd name="T5" fmla="*/ 0 h 1031"/>
                  <a:gd name="T6" fmla="*/ 0 w 1536"/>
                  <a:gd name="T7" fmla="*/ 0 h 1031"/>
                  <a:gd name="T8" fmla="*/ 0 w 1536"/>
                  <a:gd name="T9" fmla="*/ 0 h 1031"/>
                  <a:gd name="T10" fmla="*/ 0 w 1536"/>
                  <a:gd name="T11" fmla="*/ 0 h 10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36"/>
                  <a:gd name="T19" fmla="*/ 0 h 1031"/>
                  <a:gd name="T20" fmla="*/ 1536 w 1536"/>
                  <a:gd name="T21" fmla="*/ 1031 h 10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36" h="1031">
                    <a:moveTo>
                      <a:pt x="0" y="0"/>
                    </a:moveTo>
                    <a:lnTo>
                      <a:pt x="0" y="0"/>
                    </a:lnTo>
                    <a:lnTo>
                      <a:pt x="1536" y="0"/>
                    </a:lnTo>
                    <a:lnTo>
                      <a:pt x="1536" y="1031"/>
                    </a:lnTo>
                    <a:lnTo>
                      <a:pt x="0" y="10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4AA4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0" name="Freeform 44"/>
              <p:cNvSpPr>
                <a:spLocks noEditPoints="1"/>
              </p:cNvSpPr>
              <p:nvPr userDrawn="1"/>
            </p:nvSpPr>
            <p:spPr bwMode="gray">
              <a:xfrm>
                <a:off x="2657" y="424"/>
                <a:ext cx="452" cy="307"/>
              </a:xfrm>
              <a:custGeom>
                <a:avLst/>
                <a:gdLst>
                  <a:gd name="T0" fmla="*/ 0 w 1548"/>
                  <a:gd name="T1" fmla="*/ 0 h 1045"/>
                  <a:gd name="T2" fmla="*/ 0 w 1548"/>
                  <a:gd name="T3" fmla="*/ 0 h 1045"/>
                  <a:gd name="T4" fmla="*/ 0 w 1548"/>
                  <a:gd name="T5" fmla="*/ 0 h 1045"/>
                  <a:gd name="T6" fmla="*/ 0 w 1548"/>
                  <a:gd name="T7" fmla="*/ 0 h 1045"/>
                  <a:gd name="T8" fmla="*/ 0 w 1548"/>
                  <a:gd name="T9" fmla="*/ 0 h 1045"/>
                  <a:gd name="T10" fmla="*/ 0 w 1548"/>
                  <a:gd name="T11" fmla="*/ 0 h 1045"/>
                  <a:gd name="T12" fmla="*/ 0 w 1548"/>
                  <a:gd name="T13" fmla="*/ 0 h 1045"/>
                  <a:gd name="T14" fmla="*/ 0 w 1548"/>
                  <a:gd name="T15" fmla="*/ 0 h 1045"/>
                  <a:gd name="T16" fmla="*/ 0 w 1548"/>
                  <a:gd name="T17" fmla="*/ 0 h 1045"/>
                  <a:gd name="T18" fmla="*/ 0 w 1548"/>
                  <a:gd name="T19" fmla="*/ 0 h 1045"/>
                  <a:gd name="T20" fmla="*/ 0 w 1548"/>
                  <a:gd name="T21" fmla="*/ 0 h 1045"/>
                  <a:gd name="T22" fmla="*/ 0 w 1548"/>
                  <a:gd name="T23" fmla="*/ 0 h 1045"/>
                  <a:gd name="T24" fmla="*/ 0 w 1548"/>
                  <a:gd name="T25" fmla="*/ 0 h 1045"/>
                  <a:gd name="T26" fmla="*/ 0 w 1548"/>
                  <a:gd name="T27" fmla="*/ 0 h 1045"/>
                  <a:gd name="T28" fmla="*/ 0 w 1548"/>
                  <a:gd name="T29" fmla="*/ 0 h 1045"/>
                  <a:gd name="T30" fmla="*/ 0 w 1548"/>
                  <a:gd name="T31" fmla="*/ 0 h 1045"/>
                  <a:gd name="T32" fmla="*/ 0 w 1548"/>
                  <a:gd name="T33" fmla="*/ 0 h 1045"/>
                  <a:gd name="T34" fmla="*/ 0 w 1548"/>
                  <a:gd name="T35" fmla="*/ 0 h 1045"/>
                  <a:gd name="T36" fmla="*/ 0 w 1548"/>
                  <a:gd name="T37" fmla="*/ 0 h 1045"/>
                  <a:gd name="T38" fmla="*/ 0 w 1548"/>
                  <a:gd name="T39" fmla="*/ 0 h 104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548" h="1045">
                    <a:moveTo>
                      <a:pt x="1548" y="0"/>
                    </a:moveTo>
                    <a:lnTo>
                      <a:pt x="1548" y="0"/>
                    </a:lnTo>
                    <a:lnTo>
                      <a:pt x="1535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1031"/>
                    </a:lnTo>
                    <a:lnTo>
                      <a:pt x="0" y="1045"/>
                    </a:lnTo>
                    <a:lnTo>
                      <a:pt x="13" y="1045"/>
                    </a:lnTo>
                    <a:lnTo>
                      <a:pt x="1535" y="1045"/>
                    </a:lnTo>
                    <a:lnTo>
                      <a:pt x="1548" y="1045"/>
                    </a:lnTo>
                    <a:lnTo>
                      <a:pt x="1548" y="1031"/>
                    </a:lnTo>
                    <a:lnTo>
                      <a:pt x="1548" y="13"/>
                    </a:lnTo>
                    <a:lnTo>
                      <a:pt x="1548" y="0"/>
                    </a:lnTo>
                    <a:close/>
                    <a:moveTo>
                      <a:pt x="1535" y="1031"/>
                    </a:moveTo>
                    <a:lnTo>
                      <a:pt x="1535" y="1031"/>
                    </a:lnTo>
                    <a:lnTo>
                      <a:pt x="13" y="1031"/>
                    </a:lnTo>
                    <a:lnTo>
                      <a:pt x="13" y="13"/>
                    </a:lnTo>
                    <a:lnTo>
                      <a:pt x="1535" y="13"/>
                    </a:lnTo>
                    <a:lnTo>
                      <a:pt x="1535" y="1031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 userDrawn="1"/>
            </p:nvSpPr>
            <p:spPr bwMode="gray">
              <a:xfrm>
                <a:off x="2863" y="455"/>
                <a:ext cx="40" cy="40"/>
              </a:xfrm>
              <a:custGeom>
                <a:avLst/>
                <a:gdLst>
                  <a:gd name="T0" fmla="*/ 0 w 137"/>
                  <a:gd name="T1" fmla="*/ 0 h 137"/>
                  <a:gd name="T2" fmla="*/ 0 w 137"/>
                  <a:gd name="T3" fmla="*/ 0 h 137"/>
                  <a:gd name="T4" fmla="*/ 0 w 137"/>
                  <a:gd name="T5" fmla="*/ 0 h 137"/>
                  <a:gd name="T6" fmla="*/ 0 w 137"/>
                  <a:gd name="T7" fmla="*/ 0 h 137"/>
                  <a:gd name="T8" fmla="*/ 0 w 137"/>
                  <a:gd name="T9" fmla="*/ 0 h 137"/>
                  <a:gd name="T10" fmla="*/ 0 w 137"/>
                  <a:gd name="T11" fmla="*/ 0 h 137"/>
                  <a:gd name="T12" fmla="*/ 0 w 137"/>
                  <a:gd name="T13" fmla="*/ 0 h 137"/>
                  <a:gd name="T14" fmla="*/ 0 w 137"/>
                  <a:gd name="T15" fmla="*/ 0 h 137"/>
                  <a:gd name="T16" fmla="*/ 0 w 137"/>
                  <a:gd name="T17" fmla="*/ 0 h 137"/>
                  <a:gd name="T18" fmla="*/ 0 w 137"/>
                  <a:gd name="T19" fmla="*/ 0 h 137"/>
                  <a:gd name="T20" fmla="*/ 0 w 137"/>
                  <a:gd name="T21" fmla="*/ 0 h 137"/>
                  <a:gd name="T22" fmla="*/ 0 w 137"/>
                  <a:gd name="T23" fmla="*/ 0 h 13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7">
                    <a:moveTo>
                      <a:pt x="84" y="51"/>
                    </a:moveTo>
                    <a:lnTo>
                      <a:pt x="84" y="51"/>
                    </a:lnTo>
                    <a:lnTo>
                      <a:pt x="137" y="51"/>
                    </a:lnTo>
                    <a:lnTo>
                      <a:pt x="95" y="84"/>
                    </a:lnTo>
                    <a:lnTo>
                      <a:pt x="111" y="137"/>
                    </a:lnTo>
                    <a:lnTo>
                      <a:pt x="69" y="104"/>
                    </a:lnTo>
                    <a:lnTo>
                      <a:pt x="26" y="137"/>
                    </a:lnTo>
                    <a:lnTo>
                      <a:pt x="43" y="84"/>
                    </a:lnTo>
                    <a:lnTo>
                      <a:pt x="0" y="51"/>
                    </a:lnTo>
                    <a:lnTo>
                      <a:pt x="53" y="51"/>
                    </a:lnTo>
                    <a:lnTo>
                      <a:pt x="69" y="0"/>
                    </a:lnTo>
                    <a:lnTo>
                      <a:pt x="84" y="51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 userDrawn="1"/>
            </p:nvSpPr>
            <p:spPr bwMode="gray">
              <a:xfrm>
                <a:off x="2864" y="654"/>
                <a:ext cx="39" cy="39"/>
              </a:xfrm>
              <a:custGeom>
                <a:avLst/>
                <a:gdLst>
                  <a:gd name="T0" fmla="*/ 0 w 137"/>
                  <a:gd name="T1" fmla="*/ 0 h 133"/>
                  <a:gd name="T2" fmla="*/ 0 w 137"/>
                  <a:gd name="T3" fmla="*/ 0 h 133"/>
                  <a:gd name="T4" fmla="*/ 0 w 137"/>
                  <a:gd name="T5" fmla="*/ 0 h 133"/>
                  <a:gd name="T6" fmla="*/ 0 w 137"/>
                  <a:gd name="T7" fmla="*/ 0 h 133"/>
                  <a:gd name="T8" fmla="*/ 0 w 137"/>
                  <a:gd name="T9" fmla="*/ 0 h 133"/>
                  <a:gd name="T10" fmla="*/ 0 w 137"/>
                  <a:gd name="T11" fmla="*/ 0 h 133"/>
                  <a:gd name="T12" fmla="*/ 0 w 137"/>
                  <a:gd name="T13" fmla="*/ 0 h 133"/>
                  <a:gd name="T14" fmla="*/ 0 w 137"/>
                  <a:gd name="T15" fmla="*/ 0 h 133"/>
                  <a:gd name="T16" fmla="*/ 0 w 137"/>
                  <a:gd name="T17" fmla="*/ 0 h 133"/>
                  <a:gd name="T18" fmla="*/ 0 w 137"/>
                  <a:gd name="T19" fmla="*/ 0 h 133"/>
                  <a:gd name="T20" fmla="*/ 0 w 137"/>
                  <a:gd name="T21" fmla="*/ 0 h 133"/>
                  <a:gd name="T22" fmla="*/ 0 w 137"/>
                  <a:gd name="T23" fmla="*/ 0 h 1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3">
                    <a:moveTo>
                      <a:pt x="84" y="50"/>
                    </a:moveTo>
                    <a:lnTo>
                      <a:pt x="84" y="50"/>
                    </a:lnTo>
                    <a:lnTo>
                      <a:pt x="137" y="50"/>
                    </a:lnTo>
                    <a:lnTo>
                      <a:pt x="95" y="82"/>
                    </a:lnTo>
                    <a:lnTo>
                      <a:pt x="111" y="133"/>
                    </a:lnTo>
                    <a:lnTo>
                      <a:pt x="69" y="101"/>
                    </a:lnTo>
                    <a:lnTo>
                      <a:pt x="26" y="133"/>
                    </a:lnTo>
                    <a:lnTo>
                      <a:pt x="43" y="82"/>
                    </a:lnTo>
                    <a:lnTo>
                      <a:pt x="0" y="50"/>
                    </a:lnTo>
                    <a:lnTo>
                      <a:pt x="53" y="50"/>
                    </a:lnTo>
                    <a:lnTo>
                      <a:pt x="69" y="0"/>
                    </a:lnTo>
                    <a:lnTo>
                      <a:pt x="84" y="50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3" name="Freeform 47"/>
              <p:cNvSpPr>
                <a:spLocks/>
              </p:cNvSpPr>
              <p:nvPr userDrawn="1"/>
            </p:nvSpPr>
            <p:spPr bwMode="gray">
              <a:xfrm>
                <a:off x="2912" y="640"/>
                <a:ext cx="41" cy="40"/>
              </a:xfrm>
              <a:custGeom>
                <a:avLst/>
                <a:gdLst>
                  <a:gd name="T0" fmla="*/ 0 w 137"/>
                  <a:gd name="T1" fmla="*/ 0 h 133"/>
                  <a:gd name="T2" fmla="*/ 0 w 137"/>
                  <a:gd name="T3" fmla="*/ 0 h 133"/>
                  <a:gd name="T4" fmla="*/ 0 w 137"/>
                  <a:gd name="T5" fmla="*/ 0 h 133"/>
                  <a:gd name="T6" fmla="*/ 0 w 137"/>
                  <a:gd name="T7" fmla="*/ 0 h 133"/>
                  <a:gd name="T8" fmla="*/ 0 w 137"/>
                  <a:gd name="T9" fmla="*/ 0 h 133"/>
                  <a:gd name="T10" fmla="*/ 0 w 137"/>
                  <a:gd name="T11" fmla="*/ 0 h 133"/>
                  <a:gd name="T12" fmla="*/ 0 w 137"/>
                  <a:gd name="T13" fmla="*/ 0 h 133"/>
                  <a:gd name="T14" fmla="*/ 0 w 137"/>
                  <a:gd name="T15" fmla="*/ 0 h 133"/>
                  <a:gd name="T16" fmla="*/ 0 w 137"/>
                  <a:gd name="T17" fmla="*/ 0 h 133"/>
                  <a:gd name="T18" fmla="*/ 0 w 137"/>
                  <a:gd name="T19" fmla="*/ 0 h 133"/>
                  <a:gd name="T20" fmla="*/ 0 w 137"/>
                  <a:gd name="T21" fmla="*/ 0 h 133"/>
                  <a:gd name="T22" fmla="*/ 0 w 137"/>
                  <a:gd name="T23" fmla="*/ 0 h 1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3">
                    <a:moveTo>
                      <a:pt x="84" y="50"/>
                    </a:moveTo>
                    <a:lnTo>
                      <a:pt x="84" y="50"/>
                    </a:lnTo>
                    <a:lnTo>
                      <a:pt x="137" y="50"/>
                    </a:lnTo>
                    <a:lnTo>
                      <a:pt x="95" y="82"/>
                    </a:lnTo>
                    <a:lnTo>
                      <a:pt x="111" y="133"/>
                    </a:lnTo>
                    <a:lnTo>
                      <a:pt x="69" y="101"/>
                    </a:lnTo>
                    <a:lnTo>
                      <a:pt x="26" y="133"/>
                    </a:lnTo>
                    <a:lnTo>
                      <a:pt x="43" y="82"/>
                    </a:lnTo>
                    <a:lnTo>
                      <a:pt x="0" y="50"/>
                    </a:lnTo>
                    <a:lnTo>
                      <a:pt x="53" y="50"/>
                    </a:lnTo>
                    <a:lnTo>
                      <a:pt x="69" y="0"/>
                    </a:lnTo>
                    <a:lnTo>
                      <a:pt x="84" y="50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4" name="Freeform 48"/>
              <p:cNvSpPr>
                <a:spLocks/>
              </p:cNvSpPr>
              <p:nvPr userDrawn="1"/>
            </p:nvSpPr>
            <p:spPr bwMode="gray">
              <a:xfrm>
                <a:off x="2912" y="468"/>
                <a:ext cx="41" cy="38"/>
              </a:xfrm>
              <a:custGeom>
                <a:avLst/>
                <a:gdLst>
                  <a:gd name="T0" fmla="*/ 0 w 137"/>
                  <a:gd name="T1" fmla="*/ 0 h 132"/>
                  <a:gd name="T2" fmla="*/ 0 w 137"/>
                  <a:gd name="T3" fmla="*/ 0 h 132"/>
                  <a:gd name="T4" fmla="*/ 0 w 137"/>
                  <a:gd name="T5" fmla="*/ 0 h 132"/>
                  <a:gd name="T6" fmla="*/ 0 w 137"/>
                  <a:gd name="T7" fmla="*/ 0 h 132"/>
                  <a:gd name="T8" fmla="*/ 0 w 137"/>
                  <a:gd name="T9" fmla="*/ 0 h 132"/>
                  <a:gd name="T10" fmla="*/ 0 w 137"/>
                  <a:gd name="T11" fmla="*/ 0 h 132"/>
                  <a:gd name="T12" fmla="*/ 0 w 137"/>
                  <a:gd name="T13" fmla="*/ 0 h 132"/>
                  <a:gd name="T14" fmla="*/ 0 w 137"/>
                  <a:gd name="T15" fmla="*/ 0 h 132"/>
                  <a:gd name="T16" fmla="*/ 0 w 137"/>
                  <a:gd name="T17" fmla="*/ 0 h 132"/>
                  <a:gd name="T18" fmla="*/ 0 w 137"/>
                  <a:gd name="T19" fmla="*/ 0 h 132"/>
                  <a:gd name="T20" fmla="*/ 0 w 137"/>
                  <a:gd name="T21" fmla="*/ 0 h 132"/>
                  <a:gd name="T22" fmla="*/ 0 w 137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2">
                    <a:moveTo>
                      <a:pt x="84" y="49"/>
                    </a:moveTo>
                    <a:lnTo>
                      <a:pt x="84" y="49"/>
                    </a:lnTo>
                    <a:lnTo>
                      <a:pt x="137" y="49"/>
                    </a:lnTo>
                    <a:lnTo>
                      <a:pt x="95" y="81"/>
                    </a:lnTo>
                    <a:lnTo>
                      <a:pt x="111" y="132"/>
                    </a:lnTo>
                    <a:lnTo>
                      <a:pt x="69" y="101"/>
                    </a:lnTo>
                    <a:lnTo>
                      <a:pt x="26" y="132"/>
                    </a:lnTo>
                    <a:lnTo>
                      <a:pt x="43" y="81"/>
                    </a:lnTo>
                    <a:lnTo>
                      <a:pt x="0" y="49"/>
                    </a:lnTo>
                    <a:lnTo>
                      <a:pt x="53" y="49"/>
                    </a:lnTo>
                    <a:lnTo>
                      <a:pt x="69" y="0"/>
                    </a:lnTo>
                    <a:lnTo>
                      <a:pt x="84" y="49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5" name="Freeform 49"/>
              <p:cNvSpPr>
                <a:spLocks/>
              </p:cNvSpPr>
              <p:nvPr userDrawn="1"/>
            </p:nvSpPr>
            <p:spPr bwMode="gray">
              <a:xfrm>
                <a:off x="2949" y="505"/>
                <a:ext cx="41" cy="38"/>
              </a:xfrm>
              <a:custGeom>
                <a:avLst/>
                <a:gdLst>
                  <a:gd name="T0" fmla="*/ 0 w 138"/>
                  <a:gd name="T1" fmla="*/ 0 h 133"/>
                  <a:gd name="T2" fmla="*/ 0 w 138"/>
                  <a:gd name="T3" fmla="*/ 0 h 133"/>
                  <a:gd name="T4" fmla="*/ 0 w 138"/>
                  <a:gd name="T5" fmla="*/ 0 h 133"/>
                  <a:gd name="T6" fmla="*/ 0 w 138"/>
                  <a:gd name="T7" fmla="*/ 0 h 133"/>
                  <a:gd name="T8" fmla="*/ 0 w 138"/>
                  <a:gd name="T9" fmla="*/ 0 h 133"/>
                  <a:gd name="T10" fmla="*/ 0 w 138"/>
                  <a:gd name="T11" fmla="*/ 0 h 133"/>
                  <a:gd name="T12" fmla="*/ 0 w 138"/>
                  <a:gd name="T13" fmla="*/ 0 h 133"/>
                  <a:gd name="T14" fmla="*/ 0 w 138"/>
                  <a:gd name="T15" fmla="*/ 0 h 133"/>
                  <a:gd name="T16" fmla="*/ 0 w 138"/>
                  <a:gd name="T17" fmla="*/ 0 h 133"/>
                  <a:gd name="T18" fmla="*/ 0 w 138"/>
                  <a:gd name="T19" fmla="*/ 0 h 133"/>
                  <a:gd name="T20" fmla="*/ 0 w 138"/>
                  <a:gd name="T21" fmla="*/ 0 h 133"/>
                  <a:gd name="T22" fmla="*/ 0 w 138"/>
                  <a:gd name="T23" fmla="*/ 0 h 1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8" h="133">
                    <a:moveTo>
                      <a:pt x="85" y="50"/>
                    </a:moveTo>
                    <a:lnTo>
                      <a:pt x="85" y="50"/>
                    </a:lnTo>
                    <a:lnTo>
                      <a:pt x="138" y="50"/>
                    </a:lnTo>
                    <a:lnTo>
                      <a:pt x="95" y="82"/>
                    </a:lnTo>
                    <a:lnTo>
                      <a:pt x="112" y="133"/>
                    </a:lnTo>
                    <a:lnTo>
                      <a:pt x="69" y="101"/>
                    </a:lnTo>
                    <a:lnTo>
                      <a:pt x="27" y="133"/>
                    </a:lnTo>
                    <a:lnTo>
                      <a:pt x="44" y="82"/>
                    </a:lnTo>
                    <a:lnTo>
                      <a:pt x="0" y="50"/>
                    </a:lnTo>
                    <a:lnTo>
                      <a:pt x="53" y="50"/>
                    </a:lnTo>
                    <a:lnTo>
                      <a:pt x="69" y="0"/>
                    </a:lnTo>
                    <a:lnTo>
                      <a:pt x="85" y="50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6" name="Freeform 50"/>
              <p:cNvSpPr>
                <a:spLocks/>
              </p:cNvSpPr>
              <p:nvPr userDrawn="1"/>
            </p:nvSpPr>
            <p:spPr bwMode="gray">
              <a:xfrm>
                <a:off x="2949" y="605"/>
                <a:ext cx="41" cy="39"/>
              </a:xfrm>
              <a:custGeom>
                <a:avLst/>
                <a:gdLst>
                  <a:gd name="T0" fmla="*/ 0 w 138"/>
                  <a:gd name="T1" fmla="*/ 0 h 132"/>
                  <a:gd name="T2" fmla="*/ 0 w 138"/>
                  <a:gd name="T3" fmla="*/ 0 h 132"/>
                  <a:gd name="T4" fmla="*/ 0 w 138"/>
                  <a:gd name="T5" fmla="*/ 0 h 132"/>
                  <a:gd name="T6" fmla="*/ 0 w 138"/>
                  <a:gd name="T7" fmla="*/ 0 h 132"/>
                  <a:gd name="T8" fmla="*/ 0 w 138"/>
                  <a:gd name="T9" fmla="*/ 0 h 132"/>
                  <a:gd name="T10" fmla="*/ 0 w 138"/>
                  <a:gd name="T11" fmla="*/ 0 h 132"/>
                  <a:gd name="T12" fmla="*/ 0 w 138"/>
                  <a:gd name="T13" fmla="*/ 0 h 132"/>
                  <a:gd name="T14" fmla="*/ 0 w 138"/>
                  <a:gd name="T15" fmla="*/ 0 h 132"/>
                  <a:gd name="T16" fmla="*/ 0 w 138"/>
                  <a:gd name="T17" fmla="*/ 0 h 132"/>
                  <a:gd name="T18" fmla="*/ 0 w 138"/>
                  <a:gd name="T19" fmla="*/ 0 h 132"/>
                  <a:gd name="T20" fmla="*/ 0 w 138"/>
                  <a:gd name="T21" fmla="*/ 0 h 132"/>
                  <a:gd name="T22" fmla="*/ 0 w 138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8" h="132">
                    <a:moveTo>
                      <a:pt x="85" y="49"/>
                    </a:moveTo>
                    <a:lnTo>
                      <a:pt x="85" y="49"/>
                    </a:lnTo>
                    <a:lnTo>
                      <a:pt x="138" y="49"/>
                    </a:lnTo>
                    <a:lnTo>
                      <a:pt x="95" y="81"/>
                    </a:lnTo>
                    <a:lnTo>
                      <a:pt x="112" y="132"/>
                    </a:lnTo>
                    <a:lnTo>
                      <a:pt x="69" y="101"/>
                    </a:lnTo>
                    <a:lnTo>
                      <a:pt x="27" y="132"/>
                    </a:lnTo>
                    <a:lnTo>
                      <a:pt x="44" y="81"/>
                    </a:lnTo>
                    <a:lnTo>
                      <a:pt x="0" y="49"/>
                    </a:lnTo>
                    <a:lnTo>
                      <a:pt x="53" y="49"/>
                    </a:lnTo>
                    <a:lnTo>
                      <a:pt x="69" y="0"/>
                    </a:lnTo>
                    <a:lnTo>
                      <a:pt x="85" y="49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7" name="Freeform 51"/>
              <p:cNvSpPr>
                <a:spLocks/>
              </p:cNvSpPr>
              <p:nvPr userDrawn="1"/>
            </p:nvSpPr>
            <p:spPr bwMode="gray">
              <a:xfrm>
                <a:off x="2964" y="553"/>
                <a:ext cx="39" cy="39"/>
              </a:xfrm>
              <a:custGeom>
                <a:avLst/>
                <a:gdLst>
                  <a:gd name="T0" fmla="*/ 0 w 138"/>
                  <a:gd name="T1" fmla="*/ 0 h 133"/>
                  <a:gd name="T2" fmla="*/ 0 w 138"/>
                  <a:gd name="T3" fmla="*/ 0 h 133"/>
                  <a:gd name="T4" fmla="*/ 0 w 138"/>
                  <a:gd name="T5" fmla="*/ 0 h 133"/>
                  <a:gd name="T6" fmla="*/ 0 w 138"/>
                  <a:gd name="T7" fmla="*/ 0 h 133"/>
                  <a:gd name="T8" fmla="*/ 0 w 138"/>
                  <a:gd name="T9" fmla="*/ 0 h 133"/>
                  <a:gd name="T10" fmla="*/ 0 w 138"/>
                  <a:gd name="T11" fmla="*/ 0 h 133"/>
                  <a:gd name="T12" fmla="*/ 0 w 138"/>
                  <a:gd name="T13" fmla="*/ 0 h 133"/>
                  <a:gd name="T14" fmla="*/ 0 w 138"/>
                  <a:gd name="T15" fmla="*/ 0 h 133"/>
                  <a:gd name="T16" fmla="*/ 0 w 138"/>
                  <a:gd name="T17" fmla="*/ 0 h 133"/>
                  <a:gd name="T18" fmla="*/ 0 w 138"/>
                  <a:gd name="T19" fmla="*/ 0 h 133"/>
                  <a:gd name="T20" fmla="*/ 0 w 138"/>
                  <a:gd name="T21" fmla="*/ 0 h 133"/>
                  <a:gd name="T22" fmla="*/ 0 w 138"/>
                  <a:gd name="T23" fmla="*/ 0 h 1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8" h="133">
                    <a:moveTo>
                      <a:pt x="85" y="50"/>
                    </a:moveTo>
                    <a:lnTo>
                      <a:pt x="85" y="50"/>
                    </a:lnTo>
                    <a:lnTo>
                      <a:pt x="138" y="50"/>
                    </a:lnTo>
                    <a:lnTo>
                      <a:pt x="95" y="82"/>
                    </a:lnTo>
                    <a:lnTo>
                      <a:pt x="112" y="133"/>
                    </a:lnTo>
                    <a:lnTo>
                      <a:pt x="69" y="101"/>
                    </a:lnTo>
                    <a:lnTo>
                      <a:pt x="27" y="133"/>
                    </a:lnTo>
                    <a:lnTo>
                      <a:pt x="43" y="82"/>
                    </a:lnTo>
                    <a:lnTo>
                      <a:pt x="0" y="50"/>
                    </a:lnTo>
                    <a:lnTo>
                      <a:pt x="53" y="50"/>
                    </a:lnTo>
                    <a:lnTo>
                      <a:pt x="69" y="0"/>
                    </a:lnTo>
                    <a:lnTo>
                      <a:pt x="85" y="50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8" name="Freeform 52"/>
              <p:cNvSpPr>
                <a:spLocks/>
              </p:cNvSpPr>
              <p:nvPr userDrawn="1"/>
            </p:nvSpPr>
            <p:spPr bwMode="gray">
              <a:xfrm>
                <a:off x="2813" y="468"/>
                <a:ext cx="40" cy="38"/>
              </a:xfrm>
              <a:custGeom>
                <a:avLst/>
                <a:gdLst>
                  <a:gd name="T0" fmla="*/ 0 w 137"/>
                  <a:gd name="T1" fmla="*/ 0 h 132"/>
                  <a:gd name="T2" fmla="*/ 0 w 137"/>
                  <a:gd name="T3" fmla="*/ 0 h 132"/>
                  <a:gd name="T4" fmla="*/ 0 w 137"/>
                  <a:gd name="T5" fmla="*/ 0 h 132"/>
                  <a:gd name="T6" fmla="*/ 0 w 137"/>
                  <a:gd name="T7" fmla="*/ 0 h 132"/>
                  <a:gd name="T8" fmla="*/ 0 w 137"/>
                  <a:gd name="T9" fmla="*/ 0 h 132"/>
                  <a:gd name="T10" fmla="*/ 0 w 137"/>
                  <a:gd name="T11" fmla="*/ 0 h 132"/>
                  <a:gd name="T12" fmla="*/ 0 w 137"/>
                  <a:gd name="T13" fmla="*/ 0 h 132"/>
                  <a:gd name="T14" fmla="*/ 0 w 137"/>
                  <a:gd name="T15" fmla="*/ 0 h 132"/>
                  <a:gd name="T16" fmla="*/ 0 w 137"/>
                  <a:gd name="T17" fmla="*/ 0 h 132"/>
                  <a:gd name="T18" fmla="*/ 0 w 137"/>
                  <a:gd name="T19" fmla="*/ 0 h 132"/>
                  <a:gd name="T20" fmla="*/ 0 w 137"/>
                  <a:gd name="T21" fmla="*/ 0 h 132"/>
                  <a:gd name="T22" fmla="*/ 0 w 137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2">
                    <a:moveTo>
                      <a:pt x="84" y="50"/>
                    </a:moveTo>
                    <a:lnTo>
                      <a:pt x="84" y="50"/>
                    </a:lnTo>
                    <a:lnTo>
                      <a:pt x="137" y="50"/>
                    </a:lnTo>
                    <a:lnTo>
                      <a:pt x="94" y="82"/>
                    </a:lnTo>
                    <a:lnTo>
                      <a:pt x="111" y="132"/>
                    </a:lnTo>
                    <a:lnTo>
                      <a:pt x="69" y="101"/>
                    </a:lnTo>
                    <a:lnTo>
                      <a:pt x="26" y="132"/>
                    </a:lnTo>
                    <a:lnTo>
                      <a:pt x="43" y="82"/>
                    </a:lnTo>
                    <a:lnTo>
                      <a:pt x="0" y="50"/>
                    </a:lnTo>
                    <a:lnTo>
                      <a:pt x="53" y="50"/>
                    </a:lnTo>
                    <a:lnTo>
                      <a:pt x="69" y="0"/>
                    </a:lnTo>
                    <a:lnTo>
                      <a:pt x="84" y="50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9" name="Freeform 53"/>
              <p:cNvSpPr>
                <a:spLocks/>
              </p:cNvSpPr>
              <p:nvPr userDrawn="1"/>
            </p:nvSpPr>
            <p:spPr bwMode="gray">
              <a:xfrm>
                <a:off x="2778" y="505"/>
                <a:ext cx="40" cy="38"/>
              </a:xfrm>
              <a:custGeom>
                <a:avLst/>
                <a:gdLst>
                  <a:gd name="T0" fmla="*/ 0 w 137"/>
                  <a:gd name="T1" fmla="*/ 0 h 132"/>
                  <a:gd name="T2" fmla="*/ 0 w 137"/>
                  <a:gd name="T3" fmla="*/ 0 h 132"/>
                  <a:gd name="T4" fmla="*/ 0 w 137"/>
                  <a:gd name="T5" fmla="*/ 0 h 132"/>
                  <a:gd name="T6" fmla="*/ 0 w 137"/>
                  <a:gd name="T7" fmla="*/ 0 h 132"/>
                  <a:gd name="T8" fmla="*/ 0 w 137"/>
                  <a:gd name="T9" fmla="*/ 0 h 132"/>
                  <a:gd name="T10" fmla="*/ 0 w 137"/>
                  <a:gd name="T11" fmla="*/ 0 h 132"/>
                  <a:gd name="T12" fmla="*/ 0 w 137"/>
                  <a:gd name="T13" fmla="*/ 0 h 132"/>
                  <a:gd name="T14" fmla="*/ 0 w 137"/>
                  <a:gd name="T15" fmla="*/ 0 h 132"/>
                  <a:gd name="T16" fmla="*/ 0 w 137"/>
                  <a:gd name="T17" fmla="*/ 0 h 132"/>
                  <a:gd name="T18" fmla="*/ 0 w 137"/>
                  <a:gd name="T19" fmla="*/ 0 h 132"/>
                  <a:gd name="T20" fmla="*/ 0 w 137"/>
                  <a:gd name="T21" fmla="*/ 0 h 132"/>
                  <a:gd name="T22" fmla="*/ 0 w 137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2">
                    <a:moveTo>
                      <a:pt x="84" y="49"/>
                    </a:moveTo>
                    <a:lnTo>
                      <a:pt x="84" y="49"/>
                    </a:lnTo>
                    <a:lnTo>
                      <a:pt x="137" y="49"/>
                    </a:lnTo>
                    <a:lnTo>
                      <a:pt x="94" y="81"/>
                    </a:lnTo>
                    <a:lnTo>
                      <a:pt x="111" y="132"/>
                    </a:lnTo>
                    <a:lnTo>
                      <a:pt x="68" y="101"/>
                    </a:lnTo>
                    <a:lnTo>
                      <a:pt x="26" y="132"/>
                    </a:lnTo>
                    <a:lnTo>
                      <a:pt x="43" y="81"/>
                    </a:lnTo>
                    <a:lnTo>
                      <a:pt x="0" y="49"/>
                    </a:lnTo>
                    <a:lnTo>
                      <a:pt x="52" y="49"/>
                    </a:lnTo>
                    <a:lnTo>
                      <a:pt x="68" y="0"/>
                    </a:lnTo>
                    <a:lnTo>
                      <a:pt x="84" y="49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0" name="Freeform 54"/>
              <p:cNvSpPr>
                <a:spLocks/>
              </p:cNvSpPr>
              <p:nvPr userDrawn="1"/>
            </p:nvSpPr>
            <p:spPr bwMode="gray">
              <a:xfrm>
                <a:off x="2766" y="553"/>
                <a:ext cx="39" cy="39"/>
              </a:xfrm>
              <a:custGeom>
                <a:avLst/>
                <a:gdLst>
                  <a:gd name="T0" fmla="*/ 0 w 137"/>
                  <a:gd name="T1" fmla="*/ 0 h 132"/>
                  <a:gd name="T2" fmla="*/ 0 w 137"/>
                  <a:gd name="T3" fmla="*/ 0 h 132"/>
                  <a:gd name="T4" fmla="*/ 0 w 137"/>
                  <a:gd name="T5" fmla="*/ 0 h 132"/>
                  <a:gd name="T6" fmla="*/ 0 w 137"/>
                  <a:gd name="T7" fmla="*/ 0 h 132"/>
                  <a:gd name="T8" fmla="*/ 0 w 137"/>
                  <a:gd name="T9" fmla="*/ 0 h 132"/>
                  <a:gd name="T10" fmla="*/ 0 w 137"/>
                  <a:gd name="T11" fmla="*/ 0 h 132"/>
                  <a:gd name="T12" fmla="*/ 0 w 137"/>
                  <a:gd name="T13" fmla="*/ 0 h 132"/>
                  <a:gd name="T14" fmla="*/ 0 w 137"/>
                  <a:gd name="T15" fmla="*/ 0 h 132"/>
                  <a:gd name="T16" fmla="*/ 0 w 137"/>
                  <a:gd name="T17" fmla="*/ 0 h 132"/>
                  <a:gd name="T18" fmla="*/ 0 w 137"/>
                  <a:gd name="T19" fmla="*/ 0 h 132"/>
                  <a:gd name="T20" fmla="*/ 0 w 137"/>
                  <a:gd name="T21" fmla="*/ 0 h 132"/>
                  <a:gd name="T22" fmla="*/ 0 w 137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2">
                    <a:moveTo>
                      <a:pt x="84" y="49"/>
                    </a:moveTo>
                    <a:lnTo>
                      <a:pt x="84" y="49"/>
                    </a:lnTo>
                    <a:lnTo>
                      <a:pt x="137" y="49"/>
                    </a:lnTo>
                    <a:lnTo>
                      <a:pt x="94" y="81"/>
                    </a:lnTo>
                    <a:lnTo>
                      <a:pt x="111" y="132"/>
                    </a:lnTo>
                    <a:lnTo>
                      <a:pt x="68" y="101"/>
                    </a:lnTo>
                    <a:lnTo>
                      <a:pt x="26" y="132"/>
                    </a:lnTo>
                    <a:lnTo>
                      <a:pt x="43" y="81"/>
                    </a:lnTo>
                    <a:lnTo>
                      <a:pt x="0" y="49"/>
                    </a:lnTo>
                    <a:lnTo>
                      <a:pt x="52" y="49"/>
                    </a:lnTo>
                    <a:lnTo>
                      <a:pt x="68" y="0"/>
                    </a:lnTo>
                    <a:lnTo>
                      <a:pt x="84" y="49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1" name="Freeform 55"/>
              <p:cNvSpPr>
                <a:spLocks/>
              </p:cNvSpPr>
              <p:nvPr userDrawn="1"/>
            </p:nvSpPr>
            <p:spPr bwMode="gray">
              <a:xfrm>
                <a:off x="2778" y="605"/>
                <a:ext cx="40" cy="39"/>
              </a:xfrm>
              <a:custGeom>
                <a:avLst/>
                <a:gdLst>
                  <a:gd name="T0" fmla="*/ 0 w 137"/>
                  <a:gd name="T1" fmla="*/ 0 h 132"/>
                  <a:gd name="T2" fmla="*/ 0 w 137"/>
                  <a:gd name="T3" fmla="*/ 0 h 132"/>
                  <a:gd name="T4" fmla="*/ 0 w 137"/>
                  <a:gd name="T5" fmla="*/ 0 h 132"/>
                  <a:gd name="T6" fmla="*/ 0 w 137"/>
                  <a:gd name="T7" fmla="*/ 0 h 132"/>
                  <a:gd name="T8" fmla="*/ 0 w 137"/>
                  <a:gd name="T9" fmla="*/ 0 h 132"/>
                  <a:gd name="T10" fmla="*/ 0 w 137"/>
                  <a:gd name="T11" fmla="*/ 0 h 132"/>
                  <a:gd name="T12" fmla="*/ 0 w 137"/>
                  <a:gd name="T13" fmla="*/ 0 h 132"/>
                  <a:gd name="T14" fmla="*/ 0 w 137"/>
                  <a:gd name="T15" fmla="*/ 0 h 132"/>
                  <a:gd name="T16" fmla="*/ 0 w 137"/>
                  <a:gd name="T17" fmla="*/ 0 h 132"/>
                  <a:gd name="T18" fmla="*/ 0 w 137"/>
                  <a:gd name="T19" fmla="*/ 0 h 132"/>
                  <a:gd name="T20" fmla="*/ 0 w 137"/>
                  <a:gd name="T21" fmla="*/ 0 h 132"/>
                  <a:gd name="T22" fmla="*/ 0 w 137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2">
                    <a:moveTo>
                      <a:pt x="84" y="49"/>
                    </a:moveTo>
                    <a:lnTo>
                      <a:pt x="84" y="49"/>
                    </a:lnTo>
                    <a:lnTo>
                      <a:pt x="137" y="49"/>
                    </a:lnTo>
                    <a:lnTo>
                      <a:pt x="94" y="81"/>
                    </a:lnTo>
                    <a:lnTo>
                      <a:pt x="111" y="132"/>
                    </a:lnTo>
                    <a:lnTo>
                      <a:pt x="68" y="101"/>
                    </a:lnTo>
                    <a:lnTo>
                      <a:pt x="26" y="132"/>
                    </a:lnTo>
                    <a:lnTo>
                      <a:pt x="43" y="81"/>
                    </a:lnTo>
                    <a:lnTo>
                      <a:pt x="0" y="49"/>
                    </a:lnTo>
                    <a:lnTo>
                      <a:pt x="52" y="49"/>
                    </a:lnTo>
                    <a:lnTo>
                      <a:pt x="68" y="0"/>
                    </a:lnTo>
                    <a:lnTo>
                      <a:pt x="84" y="49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2" name="Freeform 56"/>
              <p:cNvSpPr>
                <a:spLocks/>
              </p:cNvSpPr>
              <p:nvPr userDrawn="1"/>
            </p:nvSpPr>
            <p:spPr bwMode="gray">
              <a:xfrm>
                <a:off x="2814" y="640"/>
                <a:ext cx="40" cy="40"/>
              </a:xfrm>
              <a:custGeom>
                <a:avLst/>
                <a:gdLst>
                  <a:gd name="T0" fmla="*/ 0 w 137"/>
                  <a:gd name="T1" fmla="*/ 0 h 132"/>
                  <a:gd name="T2" fmla="*/ 0 w 137"/>
                  <a:gd name="T3" fmla="*/ 0 h 132"/>
                  <a:gd name="T4" fmla="*/ 0 w 137"/>
                  <a:gd name="T5" fmla="*/ 0 h 132"/>
                  <a:gd name="T6" fmla="*/ 0 w 137"/>
                  <a:gd name="T7" fmla="*/ 0 h 132"/>
                  <a:gd name="T8" fmla="*/ 0 w 137"/>
                  <a:gd name="T9" fmla="*/ 0 h 132"/>
                  <a:gd name="T10" fmla="*/ 0 w 137"/>
                  <a:gd name="T11" fmla="*/ 0 h 132"/>
                  <a:gd name="T12" fmla="*/ 0 w 137"/>
                  <a:gd name="T13" fmla="*/ 0 h 132"/>
                  <a:gd name="T14" fmla="*/ 0 w 137"/>
                  <a:gd name="T15" fmla="*/ 0 h 132"/>
                  <a:gd name="T16" fmla="*/ 0 w 137"/>
                  <a:gd name="T17" fmla="*/ 0 h 132"/>
                  <a:gd name="T18" fmla="*/ 0 w 137"/>
                  <a:gd name="T19" fmla="*/ 0 h 132"/>
                  <a:gd name="T20" fmla="*/ 0 w 137"/>
                  <a:gd name="T21" fmla="*/ 0 h 132"/>
                  <a:gd name="T22" fmla="*/ 0 w 137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2">
                    <a:moveTo>
                      <a:pt x="84" y="49"/>
                    </a:moveTo>
                    <a:lnTo>
                      <a:pt x="84" y="49"/>
                    </a:lnTo>
                    <a:lnTo>
                      <a:pt x="137" y="49"/>
                    </a:lnTo>
                    <a:lnTo>
                      <a:pt x="94" y="81"/>
                    </a:lnTo>
                    <a:lnTo>
                      <a:pt x="111" y="132"/>
                    </a:lnTo>
                    <a:lnTo>
                      <a:pt x="68" y="101"/>
                    </a:lnTo>
                    <a:lnTo>
                      <a:pt x="26" y="132"/>
                    </a:lnTo>
                    <a:lnTo>
                      <a:pt x="43" y="81"/>
                    </a:lnTo>
                    <a:lnTo>
                      <a:pt x="0" y="49"/>
                    </a:lnTo>
                    <a:lnTo>
                      <a:pt x="52" y="49"/>
                    </a:lnTo>
                    <a:lnTo>
                      <a:pt x="68" y="0"/>
                    </a:lnTo>
                    <a:lnTo>
                      <a:pt x="84" y="49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</p:grpSp>
      <p:pic>
        <p:nvPicPr>
          <p:cNvPr id="69" name="Picture 71" descr="bande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5354638"/>
            <a:ext cx="9144000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Rectangle 6"/>
          <p:cNvSpPr>
            <a:spLocks noChangeArrowheads="1"/>
          </p:cNvSpPr>
          <p:nvPr/>
        </p:nvSpPr>
        <p:spPr bwMode="gray">
          <a:xfrm>
            <a:off x="4257675" y="6567488"/>
            <a:ext cx="619125" cy="290512"/>
          </a:xfrm>
          <a:prstGeom prst="rect">
            <a:avLst/>
          </a:prstGeom>
          <a:solidFill>
            <a:srgbClr val="EE80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fr-BE" altLang="en-US" sz="700" i="1" smtClean="0">
                <a:solidFill>
                  <a:srgbClr val="FFFFFF"/>
                </a:solidFill>
                <a:cs typeface="Arial Unicode MS" pitchFamily="34" charset="-128"/>
              </a:rPr>
              <a:t>Cohesion policy</a:t>
            </a:r>
            <a:endParaRPr lang="en-GB" altLang="en-US" sz="700" i="1" smtClean="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0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altLang="fr-FR" noProof="0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altLang="fr-FR" noProof="0" smtClean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8253021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6"/>
          <p:cNvGrpSpPr>
            <a:grpSpLocks/>
          </p:cNvGrpSpPr>
          <p:nvPr userDrawn="1"/>
        </p:nvGrpSpPr>
        <p:grpSpPr bwMode="auto">
          <a:xfrm>
            <a:off x="4244975" y="998538"/>
            <a:ext cx="641350" cy="317500"/>
            <a:chOff x="2674" y="629"/>
            <a:chExt cx="404" cy="200"/>
          </a:xfrm>
        </p:grpSpPr>
        <p:sp>
          <p:nvSpPr>
            <p:cNvPr id="5" name="Freeform 41"/>
            <p:cNvSpPr>
              <a:spLocks/>
            </p:cNvSpPr>
            <p:nvPr/>
          </p:nvSpPr>
          <p:spPr bwMode="gray">
            <a:xfrm>
              <a:off x="2675" y="631"/>
              <a:ext cx="401" cy="180"/>
            </a:xfrm>
            <a:custGeom>
              <a:avLst/>
              <a:gdLst>
                <a:gd name="T0" fmla="*/ 0 w 1536"/>
                <a:gd name="T1" fmla="*/ 0 h 690"/>
                <a:gd name="T2" fmla="*/ 0 w 1536"/>
                <a:gd name="T3" fmla="*/ 0 h 690"/>
                <a:gd name="T4" fmla="*/ 0 w 1536"/>
                <a:gd name="T5" fmla="*/ 0 h 690"/>
                <a:gd name="T6" fmla="*/ 0 w 1536"/>
                <a:gd name="T7" fmla="*/ 0 h 690"/>
                <a:gd name="T8" fmla="*/ 0 w 1536"/>
                <a:gd name="T9" fmla="*/ 0 h 690"/>
                <a:gd name="T10" fmla="*/ 0 w 1536"/>
                <a:gd name="T11" fmla="*/ 0 h 6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36" h="690">
                  <a:moveTo>
                    <a:pt x="0" y="0"/>
                  </a:moveTo>
                  <a:lnTo>
                    <a:pt x="0" y="0"/>
                  </a:lnTo>
                  <a:lnTo>
                    <a:pt x="1536" y="0"/>
                  </a:lnTo>
                  <a:lnTo>
                    <a:pt x="1536" y="690"/>
                  </a:lnTo>
                  <a:lnTo>
                    <a:pt x="0" y="6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" name="Freeform 42"/>
            <p:cNvSpPr>
              <a:spLocks noEditPoints="1"/>
            </p:cNvSpPr>
            <p:nvPr/>
          </p:nvSpPr>
          <p:spPr bwMode="gray">
            <a:xfrm>
              <a:off x="2674" y="629"/>
              <a:ext cx="404" cy="184"/>
            </a:xfrm>
            <a:custGeom>
              <a:avLst/>
              <a:gdLst>
                <a:gd name="T0" fmla="*/ 0 w 1548"/>
                <a:gd name="T1" fmla="*/ 0 h 704"/>
                <a:gd name="T2" fmla="*/ 0 w 1548"/>
                <a:gd name="T3" fmla="*/ 0 h 704"/>
                <a:gd name="T4" fmla="*/ 0 w 1548"/>
                <a:gd name="T5" fmla="*/ 0 h 704"/>
                <a:gd name="T6" fmla="*/ 0 w 1548"/>
                <a:gd name="T7" fmla="*/ 0 h 704"/>
                <a:gd name="T8" fmla="*/ 0 w 1548"/>
                <a:gd name="T9" fmla="*/ 0 h 704"/>
                <a:gd name="T10" fmla="*/ 0 w 1548"/>
                <a:gd name="T11" fmla="*/ 0 h 704"/>
                <a:gd name="T12" fmla="*/ 0 w 1548"/>
                <a:gd name="T13" fmla="*/ 0 h 704"/>
                <a:gd name="T14" fmla="*/ 0 w 1548"/>
                <a:gd name="T15" fmla="*/ 0 h 704"/>
                <a:gd name="T16" fmla="*/ 0 w 1548"/>
                <a:gd name="T17" fmla="*/ 0 h 704"/>
                <a:gd name="T18" fmla="*/ 0 w 1548"/>
                <a:gd name="T19" fmla="*/ 0 h 704"/>
                <a:gd name="T20" fmla="*/ 0 w 1548"/>
                <a:gd name="T21" fmla="*/ 0 h 704"/>
                <a:gd name="T22" fmla="*/ 0 w 1548"/>
                <a:gd name="T23" fmla="*/ 0 h 704"/>
                <a:gd name="T24" fmla="*/ 0 w 1548"/>
                <a:gd name="T25" fmla="*/ 0 h 704"/>
                <a:gd name="T26" fmla="*/ 0 w 1548"/>
                <a:gd name="T27" fmla="*/ 0 h 704"/>
                <a:gd name="T28" fmla="*/ 0 w 1548"/>
                <a:gd name="T29" fmla="*/ 0 h 704"/>
                <a:gd name="T30" fmla="*/ 0 w 1548"/>
                <a:gd name="T31" fmla="*/ 0 h 704"/>
                <a:gd name="T32" fmla="*/ 0 w 1548"/>
                <a:gd name="T33" fmla="*/ 0 h 704"/>
                <a:gd name="T34" fmla="*/ 0 w 1548"/>
                <a:gd name="T35" fmla="*/ 0 h 704"/>
                <a:gd name="T36" fmla="*/ 0 w 1548"/>
                <a:gd name="T37" fmla="*/ 0 h 704"/>
                <a:gd name="T38" fmla="*/ 0 w 1548"/>
                <a:gd name="T39" fmla="*/ 0 h 7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48" h="704">
                  <a:moveTo>
                    <a:pt x="1548" y="0"/>
                  </a:moveTo>
                  <a:lnTo>
                    <a:pt x="1548" y="0"/>
                  </a:lnTo>
                  <a:lnTo>
                    <a:pt x="1535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691"/>
                  </a:lnTo>
                  <a:lnTo>
                    <a:pt x="0" y="704"/>
                  </a:lnTo>
                  <a:lnTo>
                    <a:pt x="13" y="704"/>
                  </a:lnTo>
                  <a:lnTo>
                    <a:pt x="1535" y="704"/>
                  </a:lnTo>
                  <a:lnTo>
                    <a:pt x="1548" y="704"/>
                  </a:lnTo>
                  <a:lnTo>
                    <a:pt x="1548" y="691"/>
                  </a:lnTo>
                  <a:lnTo>
                    <a:pt x="1548" y="14"/>
                  </a:lnTo>
                  <a:lnTo>
                    <a:pt x="1548" y="0"/>
                  </a:lnTo>
                  <a:close/>
                  <a:moveTo>
                    <a:pt x="1535" y="691"/>
                  </a:moveTo>
                  <a:lnTo>
                    <a:pt x="1535" y="691"/>
                  </a:lnTo>
                  <a:lnTo>
                    <a:pt x="13" y="691"/>
                  </a:lnTo>
                  <a:lnTo>
                    <a:pt x="13" y="14"/>
                  </a:lnTo>
                  <a:lnTo>
                    <a:pt x="1535" y="14"/>
                  </a:lnTo>
                  <a:lnTo>
                    <a:pt x="1535" y="69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gray">
            <a:xfrm>
              <a:off x="2675" y="803"/>
              <a:ext cx="401" cy="26"/>
            </a:xfrm>
            <a:custGeom>
              <a:avLst/>
              <a:gdLst>
                <a:gd name="T0" fmla="*/ 0 w 1536"/>
                <a:gd name="T1" fmla="*/ 0 h 100"/>
                <a:gd name="T2" fmla="*/ 0 w 1536"/>
                <a:gd name="T3" fmla="*/ 0 h 100"/>
                <a:gd name="T4" fmla="*/ 0 w 1536"/>
                <a:gd name="T5" fmla="*/ 0 h 100"/>
                <a:gd name="T6" fmla="*/ 0 w 1536"/>
                <a:gd name="T7" fmla="*/ 0 h 100"/>
                <a:gd name="T8" fmla="*/ 0 w 1536"/>
                <a:gd name="T9" fmla="*/ 0 h 100"/>
                <a:gd name="T10" fmla="*/ 0 w 1536"/>
                <a:gd name="T11" fmla="*/ 0 h 1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36"/>
                <a:gd name="T19" fmla="*/ 0 h 100"/>
                <a:gd name="T20" fmla="*/ 1536 w 1536"/>
                <a:gd name="T21" fmla="*/ 100 h 1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36" h="100">
                  <a:moveTo>
                    <a:pt x="0" y="0"/>
                  </a:moveTo>
                  <a:lnTo>
                    <a:pt x="0" y="0"/>
                  </a:lnTo>
                  <a:lnTo>
                    <a:pt x="1536" y="0"/>
                  </a:lnTo>
                  <a:lnTo>
                    <a:pt x="1536" y="10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8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lIns="54000" anchor="ctr"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" name="Freeform 72"/>
            <p:cNvSpPr>
              <a:spLocks/>
            </p:cNvSpPr>
            <p:nvPr/>
          </p:nvSpPr>
          <p:spPr bwMode="gray">
            <a:xfrm>
              <a:off x="2700" y="666"/>
              <a:ext cx="26" cy="41"/>
            </a:xfrm>
            <a:custGeom>
              <a:avLst/>
              <a:gdLst>
                <a:gd name="T0" fmla="*/ 0 w 99"/>
                <a:gd name="T1" fmla="*/ 0 h 159"/>
                <a:gd name="T2" fmla="*/ 0 w 99"/>
                <a:gd name="T3" fmla="*/ 0 h 159"/>
                <a:gd name="T4" fmla="*/ 0 w 99"/>
                <a:gd name="T5" fmla="*/ 0 h 159"/>
                <a:gd name="T6" fmla="*/ 0 w 99"/>
                <a:gd name="T7" fmla="*/ 0 h 159"/>
                <a:gd name="T8" fmla="*/ 0 w 99"/>
                <a:gd name="T9" fmla="*/ 0 h 159"/>
                <a:gd name="T10" fmla="*/ 0 w 99"/>
                <a:gd name="T11" fmla="*/ 0 h 159"/>
                <a:gd name="T12" fmla="*/ 0 w 99"/>
                <a:gd name="T13" fmla="*/ 0 h 159"/>
                <a:gd name="T14" fmla="*/ 0 w 99"/>
                <a:gd name="T15" fmla="*/ 0 h 159"/>
                <a:gd name="T16" fmla="*/ 0 w 99"/>
                <a:gd name="T17" fmla="*/ 0 h 159"/>
                <a:gd name="T18" fmla="*/ 0 w 99"/>
                <a:gd name="T19" fmla="*/ 0 h 159"/>
                <a:gd name="T20" fmla="*/ 0 w 99"/>
                <a:gd name="T21" fmla="*/ 0 h 159"/>
                <a:gd name="T22" fmla="*/ 0 w 99"/>
                <a:gd name="T23" fmla="*/ 0 h 159"/>
                <a:gd name="T24" fmla="*/ 0 w 99"/>
                <a:gd name="T25" fmla="*/ 0 h 159"/>
                <a:gd name="T26" fmla="*/ 0 w 99"/>
                <a:gd name="T27" fmla="*/ 0 h 159"/>
                <a:gd name="T28" fmla="*/ 0 w 99"/>
                <a:gd name="T29" fmla="*/ 0 h 159"/>
                <a:gd name="T30" fmla="*/ 0 w 99"/>
                <a:gd name="T31" fmla="*/ 0 h 159"/>
                <a:gd name="T32" fmla="*/ 0 w 99"/>
                <a:gd name="T33" fmla="*/ 0 h 159"/>
                <a:gd name="T34" fmla="*/ 0 w 99"/>
                <a:gd name="T35" fmla="*/ 0 h 159"/>
                <a:gd name="T36" fmla="*/ 0 w 99"/>
                <a:gd name="T37" fmla="*/ 0 h 159"/>
                <a:gd name="T38" fmla="*/ 0 w 99"/>
                <a:gd name="T39" fmla="*/ 0 h 159"/>
                <a:gd name="T40" fmla="*/ 0 w 99"/>
                <a:gd name="T41" fmla="*/ 0 h 159"/>
                <a:gd name="T42" fmla="*/ 0 w 99"/>
                <a:gd name="T43" fmla="*/ 0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9" h="159">
                  <a:moveTo>
                    <a:pt x="0" y="5"/>
                  </a:moveTo>
                  <a:lnTo>
                    <a:pt x="0" y="5"/>
                  </a:lnTo>
                  <a:cubicBezTo>
                    <a:pt x="0" y="2"/>
                    <a:pt x="1" y="0"/>
                    <a:pt x="5" y="0"/>
                  </a:cubicBezTo>
                  <a:lnTo>
                    <a:pt x="93" y="0"/>
                  </a:lnTo>
                  <a:cubicBezTo>
                    <a:pt x="96" y="0"/>
                    <a:pt x="98" y="2"/>
                    <a:pt x="98" y="4"/>
                  </a:cubicBezTo>
                  <a:lnTo>
                    <a:pt x="98" y="19"/>
                  </a:lnTo>
                  <a:cubicBezTo>
                    <a:pt x="98" y="22"/>
                    <a:pt x="96" y="24"/>
                    <a:pt x="93" y="24"/>
                  </a:cubicBezTo>
                  <a:lnTo>
                    <a:pt x="27" y="24"/>
                  </a:lnTo>
                  <a:lnTo>
                    <a:pt x="27" y="65"/>
                  </a:lnTo>
                  <a:lnTo>
                    <a:pt x="85" y="65"/>
                  </a:lnTo>
                  <a:cubicBezTo>
                    <a:pt x="88" y="65"/>
                    <a:pt x="90" y="66"/>
                    <a:pt x="90" y="69"/>
                  </a:cubicBezTo>
                  <a:lnTo>
                    <a:pt x="90" y="84"/>
                  </a:lnTo>
                  <a:cubicBezTo>
                    <a:pt x="90" y="87"/>
                    <a:pt x="89" y="88"/>
                    <a:pt x="85" y="88"/>
                  </a:cubicBezTo>
                  <a:lnTo>
                    <a:pt x="27" y="88"/>
                  </a:lnTo>
                  <a:lnTo>
                    <a:pt x="27" y="136"/>
                  </a:lnTo>
                  <a:lnTo>
                    <a:pt x="94" y="136"/>
                  </a:lnTo>
                  <a:cubicBezTo>
                    <a:pt x="97" y="136"/>
                    <a:pt x="99" y="137"/>
                    <a:pt x="99" y="140"/>
                  </a:cubicBezTo>
                  <a:lnTo>
                    <a:pt x="99" y="155"/>
                  </a:lnTo>
                  <a:cubicBezTo>
                    <a:pt x="99" y="158"/>
                    <a:pt x="98" y="159"/>
                    <a:pt x="94" y="159"/>
                  </a:cubicBezTo>
                  <a:lnTo>
                    <a:pt x="5" y="159"/>
                  </a:lnTo>
                  <a:cubicBezTo>
                    <a:pt x="1" y="159"/>
                    <a:pt x="0" y="158"/>
                    <a:pt x="0" y="155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" name="Freeform 73"/>
            <p:cNvSpPr>
              <a:spLocks/>
            </p:cNvSpPr>
            <p:nvPr/>
          </p:nvSpPr>
          <p:spPr bwMode="gray">
            <a:xfrm>
              <a:off x="2729" y="677"/>
              <a:ext cx="27" cy="31"/>
            </a:xfrm>
            <a:custGeom>
              <a:avLst/>
              <a:gdLst>
                <a:gd name="T0" fmla="*/ 0 w 103"/>
                <a:gd name="T1" fmla="*/ 0 h 119"/>
                <a:gd name="T2" fmla="*/ 0 w 103"/>
                <a:gd name="T3" fmla="*/ 0 h 119"/>
                <a:gd name="T4" fmla="*/ 0 w 103"/>
                <a:gd name="T5" fmla="*/ 0 h 119"/>
                <a:gd name="T6" fmla="*/ 0 w 103"/>
                <a:gd name="T7" fmla="*/ 0 h 119"/>
                <a:gd name="T8" fmla="*/ 0 w 103"/>
                <a:gd name="T9" fmla="*/ 0 h 119"/>
                <a:gd name="T10" fmla="*/ 0 w 103"/>
                <a:gd name="T11" fmla="*/ 0 h 119"/>
                <a:gd name="T12" fmla="*/ 0 w 103"/>
                <a:gd name="T13" fmla="*/ 0 h 119"/>
                <a:gd name="T14" fmla="*/ 0 w 103"/>
                <a:gd name="T15" fmla="*/ 0 h 119"/>
                <a:gd name="T16" fmla="*/ 0 w 103"/>
                <a:gd name="T17" fmla="*/ 0 h 119"/>
                <a:gd name="T18" fmla="*/ 0 w 103"/>
                <a:gd name="T19" fmla="*/ 0 h 119"/>
                <a:gd name="T20" fmla="*/ 0 w 103"/>
                <a:gd name="T21" fmla="*/ 0 h 119"/>
                <a:gd name="T22" fmla="*/ 0 w 103"/>
                <a:gd name="T23" fmla="*/ 0 h 119"/>
                <a:gd name="T24" fmla="*/ 0 w 103"/>
                <a:gd name="T25" fmla="*/ 0 h 119"/>
                <a:gd name="T26" fmla="*/ 0 w 103"/>
                <a:gd name="T27" fmla="*/ 0 h 119"/>
                <a:gd name="T28" fmla="*/ 0 w 103"/>
                <a:gd name="T29" fmla="*/ 0 h 119"/>
                <a:gd name="T30" fmla="*/ 0 w 103"/>
                <a:gd name="T31" fmla="*/ 0 h 119"/>
                <a:gd name="T32" fmla="*/ 0 w 103"/>
                <a:gd name="T33" fmla="*/ 0 h 119"/>
                <a:gd name="T34" fmla="*/ 0 w 103"/>
                <a:gd name="T35" fmla="*/ 0 h 119"/>
                <a:gd name="T36" fmla="*/ 0 w 103"/>
                <a:gd name="T37" fmla="*/ 0 h 119"/>
                <a:gd name="T38" fmla="*/ 0 w 103"/>
                <a:gd name="T39" fmla="*/ 0 h 119"/>
                <a:gd name="T40" fmla="*/ 0 w 103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19">
                  <a:moveTo>
                    <a:pt x="98" y="117"/>
                  </a:moveTo>
                  <a:lnTo>
                    <a:pt x="98" y="117"/>
                  </a:lnTo>
                  <a:lnTo>
                    <a:pt x="81" y="117"/>
                  </a:lnTo>
                  <a:cubicBezTo>
                    <a:pt x="77" y="117"/>
                    <a:pt x="77" y="116"/>
                    <a:pt x="77" y="113"/>
                  </a:cubicBezTo>
                  <a:lnTo>
                    <a:pt x="77" y="105"/>
                  </a:lnTo>
                  <a:lnTo>
                    <a:pt x="76" y="105"/>
                  </a:lnTo>
                  <a:cubicBezTo>
                    <a:pt x="67" y="112"/>
                    <a:pt x="50" y="119"/>
                    <a:pt x="36" y="119"/>
                  </a:cubicBezTo>
                  <a:cubicBezTo>
                    <a:pt x="3" y="119"/>
                    <a:pt x="0" y="100"/>
                    <a:pt x="0" y="75"/>
                  </a:cubicBezTo>
                  <a:lnTo>
                    <a:pt x="0" y="4"/>
                  </a:lnTo>
                  <a:cubicBezTo>
                    <a:pt x="0" y="2"/>
                    <a:pt x="1" y="0"/>
                    <a:pt x="5" y="0"/>
                  </a:cubicBezTo>
                  <a:lnTo>
                    <a:pt x="22" y="0"/>
                  </a:lnTo>
                  <a:cubicBezTo>
                    <a:pt x="25" y="0"/>
                    <a:pt x="27" y="1"/>
                    <a:pt x="27" y="4"/>
                  </a:cubicBezTo>
                  <a:lnTo>
                    <a:pt x="27" y="72"/>
                  </a:lnTo>
                  <a:cubicBezTo>
                    <a:pt x="27" y="86"/>
                    <a:pt x="29" y="95"/>
                    <a:pt x="44" y="95"/>
                  </a:cubicBezTo>
                  <a:cubicBezTo>
                    <a:pt x="54" y="95"/>
                    <a:pt x="70" y="88"/>
                    <a:pt x="77" y="85"/>
                  </a:cubicBezTo>
                  <a:lnTo>
                    <a:pt x="77" y="4"/>
                  </a:lnTo>
                  <a:cubicBezTo>
                    <a:pt x="77" y="2"/>
                    <a:pt x="77" y="0"/>
                    <a:pt x="81" y="0"/>
                  </a:cubicBezTo>
                  <a:lnTo>
                    <a:pt x="98" y="0"/>
                  </a:lnTo>
                  <a:cubicBezTo>
                    <a:pt x="102" y="0"/>
                    <a:pt x="103" y="1"/>
                    <a:pt x="103" y="4"/>
                  </a:cubicBezTo>
                  <a:lnTo>
                    <a:pt x="103" y="113"/>
                  </a:lnTo>
                  <a:cubicBezTo>
                    <a:pt x="103" y="116"/>
                    <a:pt x="102" y="117"/>
                    <a:pt x="98" y="117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" name="Freeform 74"/>
            <p:cNvSpPr>
              <a:spLocks/>
            </p:cNvSpPr>
            <p:nvPr/>
          </p:nvSpPr>
          <p:spPr bwMode="gray">
            <a:xfrm>
              <a:off x="2762" y="676"/>
              <a:ext cx="18" cy="31"/>
            </a:xfrm>
            <a:custGeom>
              <a:avLst/>
              <a:gdLst>
                <a:gd name="T0" fmla="*/ 0 w 70"/>
                <a:gd name="T1" fmla="*/ 0 h 119"/>
                <a:gd name="T2" fmla="*/ 0 w 70"/>
                <a:gd name="T3" fmla="*/ 0 h 119"/>
                <a:gd name="T4" fmla="*/ 0 w 70"/>
                <a:gd name="T5" fmla="*/ 0 h 119"/>
                <a:gd name="T6" fmla="*/ 0 w 70"/>
                <a:gd name="T7" fmla="*/ 0 h 119"/>
                <a:gd name="T8" fmla="*/ 0 w 70"/>
                <a:gd name="T9" fmla="*/ 0 h 119"/>
                <a:gd name="T10" fmla="*/ 0 w 70"/>
                <a:gd name="T11" fmla="*/ 0 h 119"/>
                <a:gd name="T12" fmla="*/ 0 w 70"/>
                <a:gd name="T13" fmla="*/ 0 h 119"/>
                <a:gd name="T14" fmla="*/ 0 w 70"/>
                <a:gd name="T15" fmla="*/ 0 h 119"/>
                <a:gd name="T16" fmla="*/ 0 w 70"/>
                <a:gd name="T17" fmla="*/ 0 h 119"/>
                <a:gd name="T18" fmla="*/ 0 w 70"/>
                <a:gd name="T19" fmla="*/ 0 h 119"/>
                <a:gd name="T20" fmla="*/ 0 w 70"/>
                <a:gd name="T21" fmla="*/ 0 h 119"/>
                <a:gd name="T22" fmla="*/ 0 w 70"/>
                <a:gd name="T23" fmla="*/ 0 h 119"/>
                <a:gd name="T24" fmla="*/ 0 w 70"/>
                <a:gd name="T25" fmla="*/ 0 h 119"/>
                <a:gd name="T26" fmla="*/ 0 w 70"/>
                <a:gd name="T27" fmla="*/ 0 h 119"/>
                <a:gd name="T28" fmla="*/ 0 w 70"/>
                <a:gd name="T29" fmla="*/ 0 h 119"/>
                <a:gd name="T30" fmla="*/ 0 w 70"/>
                <a:gd name="T31" fmla="*/ 0 h 119"/>
                <a:gd name="T32" fmla="*/ 0 w 70"/>
                <a:gd name="T33" fmla="*/ 0 h 1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0" h="119">
                  <a:moveTo>
                    <a:pt x="26" y="115"/>
                  </a:moveTo>
                  <a:lnTo>
                    <a:pt x="26" y="115"/>
                  </a:lnTo>
                  <a:cubicBezTo>
                    <a:pt x="26" y="118"/>
                    <a:pt x="25" y="119"/>
                    <a:pt x="22" y="119"/>
                  </a:cubicBezTo>
                  <a:lnTo>
                    <a:pt x="5" y="119"/>
                  </a:lnTo>
                  <a:cubicBezTo>
                    <a:pt x="1" y="119"/>
                    <a:pt x="0" y="118"/>
                    <a:pt x="0" y="115"/>
                  </a:cubicBezTo>
                  <a:lnTo>
                    <a:pt x="0" y="6"/>
                  </a:lnTo>
                  <a:cubicBezTo>
                    <a:pt x="0" y="3"/>
                    <a:pt x="1" y="2"/>
                    <a:pt x="5" y="2"/>
                  </a:cubicBezTo>
                  <a:lnTo>
                    <a:pt x="22" y="2"/>
                  </a:lnTo>
                  <a:cubicBezTo>
                    <a:pt x="25" y="2"/>
                    <a:pt x="26" y="4"/>
                    <a:pt x="26" y="6"/>
                  </a:cubicBezTo>
                  <a:lnTo>
                    <a:pt x="26" y="17"/>
                  </a:lnTo>
                  <a:lnTo>
                    <a:pt x="27" y="18"/>
                  </a:lnTo>
                  <a:cubicBezTo>
                    <a:pt x="34" y="11"/>
                    <a:pt x="51" y="3"/>
                    <a:pt x="62" y="0"/>
                  </a:cubicBezTo>
                  <a:cubicBezTo>
                    <a:pt x="66" y="0"/>
                    <a:pt x="68" y="0"/>
                    <a:pt x="68" y="5"/>
                  </a:cubicBezTo>
                  <a:lnTo>
                    <a:pt x="70" y="21"/>
                  </a:lnTo>
                  <a:cubicBezTo>
                    <a:pt x="70" y="24"/>
                    <a:pt x="70" y="25"/>
                    <a:pt x="65" y="26"/>
                  </a:cubicBezTo>
                  <a:cubicBezTo>
                    <a:pt x="52" y="29"/>
                    <a:pt x="35" y="34"/>
                    <a:pt x="26" y="37"/>
                  </a:cubicBezTo>
                  <a:lnTo>
                    <a:pt x="26" y="115"/>
                  </a:ln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" name="Freeform 75"/>
            <p:cNvSpPr>
              <a:spLocks noEditPoints="1"/>
            </p:cNvSpPr>
            <p:nvPr/>
          </p:nvSpPr>
          <p:spPr bwMode="gray">
            <a:xfrm>
              <a:off x="2781" y="676"/>
              <a:ext cx="28" cy="32"/>
            </a:xfrm>
            <a:custGeom>
              <a:avLst/>
              <a:gdLst>
                <a:gd name="T0" fmla="*/ 0 w 104"/>
                <a:gd name="T1" fmla="*/ 0 h 122"/>
                <a:gd name="T2" fmla="*/ 0 w 104"/>
                <a:gd name="T3" fmla="*/ 0 h 122"/>
                <a:gd name="T4" fmla="*/ 0 w 104"/>
                <a:gd name="T5" fmla="*/ 0 h 122"/>
                <a:gd name="T6" fmla="*/ 0 w 104"/>
                <a:gd name="T7" fmla="*/ 0 h 122"/>
                <a:gd name="T8" fmla="*/ 0 w 104"/>
                <a:gd name="T9" fmla="*/ 0 h 122"/>
                <a:gd name="T10" fmla="*/ 0 w 104"/>
                <a:gd name="T11" fmla="*/ 0 h 122"/>
                <a:gd name="T12" fmla="*/ 0 w 104"/>
                <a:gd name="T13" fmla="*/ 0 h 122"/>
                <a:gd name="T14" fmla="*/ 0 w 104"/>
                <a:gd name="T15" fmla="*/ 0 h 122"/>
                <a:gd name="T16" fmla="*/ 0 w 104"/>
                <a:gd name="T17" fmla="*/ 0 h 122"/>
                <a:gd name="T18" fmla="*/ 0 w 104"/>
                <a:gd name="T19" fmla="*/ 0 h 122"/>
                <a:gd name="T20" fmla="*/ 0 w 104"/>
                <a:gd name="T21" fmla="*/ 0 h 122"/>
                <a:gd name="T22" fmla="*/ 0 w 104"/>
                <a:gd name="T23" fmla="*/ 0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4" h="122">
                  <a:moveTo>
                    <a:pt x="52" y="23"/>
                  </a:moveTo>
                  <a:lnTo>
                    <a:pt x="52" y="23"/>
                  </a:lnTo>
                  <a:cubicBezTo>
                    <a:pt x="31" y="23"/>
                    <a:pt x="27" y="36"/>
                    <a:pt x="27" y="61"/>
                  </a:cubicBezTo>
                  <a:cubicBezTo>
                    <a:pt x="27" y="87"/>
                    <a:pt x="31" y="99"/>
                    <a:pt x="51" y="99"/>
                  </a:cubicBezTo>
                  <a:cubicBezTo>
                    <a:pt x="73" y="99"/>
                    <a:pt x="77" y="87"/>
                    <a:pt x="77" y="61"/>
                  </a:cubicBezTo>
                  <a:cubicBezTo>
                    <a:pt x="77" y="36"/>
                    <a:pt x="73" y="23"/>
                    <a:pt x="52" y="23"/>
                  </a:cubicBezTo>
                  <a:close/>
                  <a:moveTo>
                    <a:pt x="51" y="122"/>
                  </a:moveTo>
                  <a:lnTo>
                    <a:pt x="51" y="122"/>
                  </a:lnTo>
                  <a:cubicBezTo>
                    <a:pt x="3" y="122"/>
                    <a:pt x="0" y="87"/>
                    <a:pt x="0" y="60"/>
                  </a:cubicBezTo>
                  <a:cubicBezTo>
                    <a:pt x="0" y="37"/>
                    <a:pt x="5" y="0"/>
                    <a:pt x="51" y="0"/>
                  </a:cubicBezTo>
                  <a:cubicBezTo>
                    <a:pt x="98" y="0"/>
                    <a:pt x="104" y="31"/>
                    <a:pt x="104" y="60"/>
                  </a:cubicBezTo>
                  <a:cubicBezTo>
                    <a:pt x="104" y="87"/>
                    <a:pt x="101" y="122"/>
                    <a:pt x="51" y="122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" name="Freeform 76"/>
            <p:cNvSpPr>
              <a:spLocks noEditPoints="1"/>
            </p:cNvSpPr>
            <p:nvPr/>
          </p:nvSpPr>
          <p:spPr bwMode="gray">
            <a:xfrm>
              <a:off x="2812" y="676"/>
              <a:ext cx="27" cy="43"/>
            </a:xfrm>
            <a:custGeom>
              <a:avLst/>
              <a:gdLst>
                <a:gd name="T0" fmla="*/ 0 w 104"/>
                <a:gd name="T1" fmla="*/ 0 h 163"/>
                <a:gd name="T2" fmla="*/ 0 w 104"/>
                <a:gd name="T3" fmla="*/ 0 h 163"/>
                <a:gd name="T4" fmla="*/ 0 w 104"/>
                <a:gd name="T5" fmla="*/ 0 h 163"/>
                <a:gd name="T6" fmla="*/ 0 w 104"/>
                <a:gd name="T7" fmla="*/ 0 h 163"/>
                <a:gd name="T8" fmla="*/ 0 w 104"/>
                <a:gd name="T9" fmla="*/ 0 h 163"/>
                <a:gd name="T10" fmla="*/ 0 w 104"/>
                <a:gd name="T11" fmla="*/ 0 h 163"/>
                <a:gd name="T12" fmla="*/ 0 w 104"/>
                <a:gd name="T13" fmla="*/ 0 h 163"/>
                <a:gd name="T14" fmla="*/ 0 w 104"/>
                <a:gd name="T15" fmla="*/ 0 h 163"/>
                <a:gd name="T16" fmla="*/ 0 w 104"/>
                <a:gd name="T17" fmla="*/ 0 h 163"/>
                <a:gd name="T18" fmla="*/ 0 w 104"/>
                <a:gd name="T19" fmla="*/ 0 h 163"/>
                <a:gd name="T20" fmla="*/ 0 w 104"/>
                <a:gd name="T21" fmla="*/ 0 h 163"/>
                <a:gd name="T22" fmla="*/ 0 w 104"/>
                <a:gd name="T23" fmla="*/ 0 h 163"/>
                <a:gd name="T24" fmla="*/ 0 w 104"/>
                <a:gd name="T25" fmla="*/ 0 h 163"/>
                <a:gd name="T26" fmla="*/ 0 w 104"/>
                <a:gd name="T27" fmla="*/ 0 h 163"/>
                <a:gd name="T28" fmla="*/ 0 w 104"/>
                <a:gd name="T29" fmla="*/ 0 h 163"/>
                <a:gd name="T30" fmla="*/ 0 w 104"/>
                <a:gd name="T31" fmla="*/ 0 h 163"/>
                <a:gd name="T32" fmla="*/ 0 w 104"/>
                <a:gd name="T33" fmla="*/ 0 h 163"/>
                <a:gd name="T34" fmla="*/ 0 w 104"/>
                <a:gd name="T35" fmla="*/ 0 h 163"/>
                <a:gd name="T36" fmla="*/ 0 w 104"/>
                <a:gd name="T37" fmla="*/ 0 h 163"/>
                <a:gd name="T38" fmla="*/ 0 w 104"/>
                <a:gd name="T39" fmla="*/ 0 h 163"/>
                <a:gd name="T40" fmla="*/ 0 w 104"/>
                <a:gd name="T41" fmla="*/ 0 h 163"/>
                <a:gd name="T42" fmla="*/ 0 w 104"/>
                <a:gd name="T43" fmla="*/ 0 h 163"/>
                <a:gd name="T44" fmla="*/ 0 w 104"/>
                <a:gd name="T45" fmla="*/ 0 h 163"/>
                <a:gd name="T46" fmla="*/ 0 w 104"/>
                <a:gd name="T47" fmla="*/ 0 h 16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4" h="163">
                  <a:moveTo>
                    <a:pt x="58" y="24"/>
                  </a:moveTo>
                  <a:lnTo>
                    <a:pt x="58" y="24"/>
                  </a:lnTo>
                  <a:cubicBezTo>
                    <a:pt x="48" y="24"/>
                    <a:pt x="33" y="31"/>
                    <a:pt x="26" y="35"/>
                  </a:cubicBezTo>
                  <a:lnTo>
                    <a:pt x="26" y="95"/>
                  </a:lnTo>
                  <a:cubicBezTo>
                    <a:pt x="37" y="98"/>
                    <a:pt x="45" y="99"/>
                    <a:pt x="54" y="99"/>
                  </a:cubicBezTo>
                  <a:cubicBezTo>
                    <a:pt x="71" y="99"/>
                    <a:pt x="77" y="90"/>
                    <a:pt x="77" y="60"/>
                  </a:cubicBezTo>
                  <a:cubicBezTo>
                    <a:pt x="77" y="29"/>
                    <a:pt x="71" y="24"/>
                    <a:pt x="58" y="24"/>
                  </a:cubicBezTo>
                  <a:close/>
                  <a:moveTo>
                    <a:pt x="56" y="121"/>
                  </a:moveTo>
                  <a:lnTo>
                    <a:pt x="56" y="121"/>
                  </a:lnTo>
                  <a:cubicBezTo>
                    <a:pt x="48" y="121"/>
                    <a:pt x="37" y="120"/>
                    <a:pt x="26" y="116"/>
                  </a:cubicBezTo>
                  <a:lnTo>
                    <a:pt x="26" y="159"/>
                  </a:lnTo>
                  <a:cubicBezTo>
                    <a:pt x="26" y="161"/>
                    <a:pt x="25" y="163"/>
                    <a:pt x="21" y="163"/>
                  </a:cubicBezTo>
                  <a:lnTo>
                    <a:pt x="4" y="163"/>
                  </a:lnTo>
                  <a:cubicBezTo>
                    <a:pt x="0" y="163"/>
                    <a:pt x="0" y="162"/>
                    <a:pt x="0" y="159"/>
                  </a:cubicBezTo>
                  <a:lnTo>
                    <a:pt x="0" y="6"/>
                  </a:lnTo>
                  <a:cubicBezTo>
                    <a:pt x="0" y="3"/>
                    <a:pt x="1" y="2"/>
                    <a:pt x="4" y="2"/>
                  </a:cubicBezTo>
                  <a:lnTo>
                    <a:pt x="21" y="2"/>
                  </a:lnTo>
                  <a:cubicBezTo>
                    <a:pt x="25" y="2"/>
                    <a:pt x="26" y="4"/>
                    <a:pt x="26" y="6"/>
                  </a:cubicBezTo>
                  <a:lnTo>
                    <a:pt x="26" y="14"/>
                  </a:lnTo>
                  <a:cubicBezTo>
                    <a:pt x="35" y="8"/>
                    <a:pt x="50" y="0"/>
                    <a:pt x="64" y="0"/>
                  </a:cubicBezTo>
                  <a:cubicBezTo>
                    <a:pt x="96" y="0"/>
                    <a:pt x="104" y="24"/>
                    <a:pt x="104" y="60"/>
                  </a:cubicBezTo>
                  <a:cubicBezTo>
                    <a:pt x="104" y="99"/>
                    <a:pt x="94" y="121"/>
                    <a:pt x="56" y="121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" name="Freeform 77"/>
            <p:cNvSpPr>
              <a:spLocks noEditPoints="1"/>
            </p:cNvSpPr>
            <p:nvPr/>
          </p:nvSpPr>
          <p:spPr bwMode="gray">
            <a:xfrm>
              <a:off x="2843" y="676"/>
              <a:ext cx="27" cy="32"/>
            </a:xfrm>
            <a:custGeom>
              <a:avLst/>
              <a:gdLst>
                <a:gd name="T0" fmla="*/ 0 w 103"/>
                <a:gd name="T1" fmla="*/ 0 h 122"/>
                <a:gd name="T2" fmla="*/ 0 w 103"/>
                <a:gd name="T3" fmla="*/ 0 h 122"/>
                <a:gd name="T4" fmla="*/ 0 w 103"/>
                <a:gd name="T5" fmla="*/ 0 h 122"/>
                <a:gd name="T6" fmla="*/ 0 w 103"/>
                <a:gd name="T7" fmla="*/ 0 h 122"/>
                <a:gd name="T8" fmla="*/ 0 w 103"/>
                <a:gd name="T9" fmla="*/ 0 h 122"/>
                <a:gd name="T10" fmla="*/ 0 w 103"/>
                <a:gd name="T11" fmla="*/ 0 h 122"/>
                <a:gd name="T12" fmla="*/ 0 w 103"/>
                <a:gd name="T13" fmla="*/ 0 h 122"/>
                <a:gd name="T14" fmla="*/ 0 w 103"/>
                <a:gd name="T15" fmla="*/ 0 h 122"/>
                <a:gd name="T16" fmla="*/ 0 w 103"/>
                <a:gd name="T17" fmla="*/ 0 h 122"/>
                <a:gd name="T18" fmla="*/ 0 w 103"/>
                <a:gd name="T19" fmla="*/ 0 h 122"/>
                <a:gd name="T20" fmla="*/ 0 w 103"/>
                <a:gd name="T21" fmla="*/ 0 h 122"/>
                <a:gd name="T22" fmla="*/ 0 w 103"/>
                <a:gd name="T23" fmla="*/ 0 h 122"/>
                <a:gd name="T24" fmla="*/ 0 w 103"/>
                <a:gd name="T25" fmla="*/ 0 h 122"/>
                <a:gd name="T26" fmla="*/ 0 w 103"/>
                <a:gd name="T27" fmla="*/ 0 h 122"/>
                <a:gd name="T28" fmla="*/ 0 w 103"/>
                <a:gd name="T29" fmla="*/ 0 h 122"/>
                <a:gd name="T30" fmla="*/ 0 w 103"/>
                <a:gd name="T31" fmla="*/ 0 h 122"/>
                <a:gd name="T32" fmla="*/ 0 w 103"/>
                <a:gd name="T33" fmla="*/ 0 h 122"/>
                <a:gd name="T34" fmla="*/ 0 w 103"/>
                <a:gd name="T35" fmla="*/ 0 h 1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3" h="122">
                  <a:moveTo>
                    <a:pt x="27" y="51"/>
                  </a:moveTo>
                  <a:lnTo>
                    <a:pt x="27" y="51"/>
                  </a:lnTo>
                  <a:lnTo>
                    <a:pt x="75" y="51"/>
                  </a:lnTo>
                  <a:cubicBezTo>
                    <a:pt x="75" y="36"/>
                    <a:pt x="71" y="22"/>
                    <a:pt x="51" y="22"/>
                  </a:cubicBezTo>
                  <a:cubicBezTo>
                    <a:pt x="33" y="22"/>
                    <a:pt x="29" y="33"/>
                    <a:pt x="27" y="51"/>
                  </a:cubicBezTo>
                  <a:close/>
                  <a:moveTo>
                    <a:pt x="27" y="69"/>
                  </a:moveTo>
                  <a:lnTo>
                    <a:pt x="27" y="69"/>
                  </a:lnTo>
                  <a:cubicBezTo>
                    <a:pt x="28" y="93"/>
                    <a:pt x="37" y="100"/>
                    <a:pt x="56" y="100"/>
                  </a:cubicBezTo>
                  <a:cubicBezTo>
                    <a:pt x="65" y="100"/>
                    <a:pt x="78" y="98"/>
                    <a:pt x="87" y="97"/>
                  </a:cubicBezTo>
                  <a:cubicBezTo>
                    <a:pt x="92" y="97"/>
                    <a:pt x="93" y="97"/>
                    <a:pt x="94" y="101"/>
                  </a:cubicBezTo>
                  <a:lnTo>
                    <a:pt x="95" y="109"/>
                  </a:lnTo>
                  <a:cubicBezTo>
                    <a:pt x="96" y="113"/>
                    <a:pt x="96" y="115"/>
                    <a:pt x="91" y="116"/>
                  </a:cubicBezTo>
                  <a:cubicBezTo>
                    <a:pt x="82" y="120"/>
                    <a:pt x="64" y="122"/>
                    <a:pt x="53" y="122"/>
                  </a:cubicBezTo>
                  <a:cubicBezTo>
                    <a:pt x="7" y="122"/>
                    <a:pt x="0" y="93"/>
                    <a:pt x="0" y="62"/>
                  </a:cubicBezTo>
                  <a:cubicBezTo>
                    <a:pt x="0" y="39"/>
                    <a:pt x="4" y="0"/>
                    <a:pt x="51" y="0"/>
                  </a:cubicBezTo>
                  <a:cubicBezTo>
                    <a:pt x="94" y="0"/>
                    <a:pt x="102" y="28"/>
                    <a:pt x="103" y="54"/>
                  </a:cubicBezTo>
                  <a:cubicBezTo>
                    <a:pt x="103" y="63"/>
                    <a:pt x="100" y="69"/>
                    <a:pt x="91" y="69"/>
                  </a:cubicBezTo>
                  <a:lnTo>
                    <a:pt x="27" y="69"/>
                  </a:ln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" name="Freeform 78"/>
            <p:cNvSpPr>
              <a:spLocks noEditPoints="1"/>
            </p:cNvSpPr>
            <p:nvPr/>
          </p:nvSpPr>
          <p:spPr bwMode="gray">
            <a:xfrm>
              <a:off x="2872" y="676"/>
              <a:ext cx="30" cy="32"/>
            </a:xfrm>
            <a:custGeom>
              <a:avLst/>
              <a:gdLst>
                <a:gd name="T0" fmla="*/ 0 w 115"/>
                <a:gd name="T1" fmla="*/ 0 h 122"/>
                <a:gd name="T2" fmla="*/ 0 w 115"/>
                <a:gd name="T3" fmla="*/ 0 h 122"/>
                <a:gd name="T4" fmla="*/ 0 w 115"/>
                <a:gd name="T5" fmla="*/ 0 h 122"/>
                <a:gd name="T6" fmla="*/ 0 w 115"/>
                <a:gd name="T7" fmla="*/ 0 h 122"/>
                <a:gd name="T8" fmla="*/ 0 w 115"/>
                <a:gd name="T9" fmla="*/ 0 h 122"/>
                <a:gd name="T10" fmla="*/ 0 w 115"/>
                <a:gd name="T11" fmla="*/ 0 h 122"/>
                <a:gd name="T12" fmla="*/ 0 w 115"/>
                <a:gd name="T13" fmla="*/ 0 h 122"/>
                <a:gd name="T14" fmla="*/ 0 w 115"/>
                <a:gd name="T15" fmla="*/ 0 h 122"/>
                <a:gd name="T16" fmla="*/ 0 w 115"/>
                <a:gd name="T17" fmla="*/ 0 h 122"/>
                <a:gd name="T18" fmla="*/ 0 w 115"/>
                <a:gd name="T19" fmla="*/ 0 h 122"/>
                <a:gd name="T20" fmla="*/ 0 w 115"/>
                <a:gd name="T21" fmla="*/ 0 h 122"/>
                <a:gd name="T22" fmla="*/ 0 w 115"/>
                <a:gd name="T23" fmla="*/ 0 h 122"/>
                <a:gd name="T24" fmla="*/ 0 w 115"/>
                <a:gd name="T25" fmla="*/ 0 h 122"/>
                <a:gd name="T26" fmla="*/ 0 w 115"/>
                <a:gd name="T27" fmla="*/ 0 h 122"/>
                <a:gd name="T28" fmla="*/ 0 w 115"/>
                <a:gd name="T29" fmla="*/ 0 h 122"/>
                <a:gd name="T30" fmla="*/ 0 w 115"/>
                <a:gd name="T31" fmla="*/ 0 h 122"/>
                <a:gd name="T32" fmla="*/ 0 w 115"/>
                <a:gd name="T33" fmla="*/ 0 h 122"/>
                <a:gd name="T34" fmla="*/ 0 w 115"/>
                <a:gd name="T35" fmla="*/ 0 h 122"/>
                <a:gd name="T36" fmla="*/ 0 w 115"/>
                <a:gd name="T37" fmla="*/ 0 h 122"/>
                <a:gd name="T38" fmla="*/ 0 w 115"/>
                <a:gd name="T39" fmla="*/ 0 h 122"/>
                <a:gd name="T40" fmla="*/ 0 w 115"/>
                <a:gd name="T41" fmla="*/ 0 h 122"/>
                <a:gd name="T42" fmla="*/ 0 w 115"/>
                <a:gd name="T43" fmla="*/ 0 h 122"/>
                <a:gd name="T44" fmla="*/ 0 w 115"/>
                <a:gd name="T45" fmla="*/ 0 h 122"/>
                <a:gd name="T46" fmla="*/ 0 w 115"/>
                <a:gd name="T47" fmla="*/ 0 h 122"/>
                <a:gd name="T48" fmla="*/ 0 w 115"/>
                <a:gd name="T49" fmla="*/ 0 h 122"/>
                <a:gd name="T50" fmla="*/ 0 w 115"/>
                <a:gd name="T51" fmla="*/ 0 h 122"/>
                <a:gd name="T52" fmla="*/ 0 w 115"/>
                <a:gd name="T53" fmla="*/ 0 h 122"/>
                <a:gd name="T54" fmla="*/ 0 w 115"/>
                <a:gd name="T55" fmla="*/ 0 h 122"/>
                <a:gd name="T56" fmla="*/ 0 w 115"/>
                <a:gd name="T57" fmla="*/ 0 h 1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15" h="122">
                  <a:moveTo>
                    <a:pt x="76" y="67"/>
                  </a:moveTo>
                  <a:lnTo>
                    <a:pt x="76" y="67"/>
                  </a:lnTo>
                  <a:lnTo>
                    <a:pt x="46" y="67"/>
                  </a:lnTo>
                  <a:cubicBezTo>
                    <a:pt x="34" y="67"/>
                    <a:pt x="27" y="71"/>
                    <a:pt x="27" y="87"/>
                  </a:cubicBezTo>
                  <a:cubicBezTo>
                    <a:pt x="27" y="97"/>
                    <a:pt x="30" y="101"/>
                    <a:pt x="41" y="101"/>
                  </a:cubicBezTo>
                  <a:cubicBezTo>
                    <a:pt x="52" y="101"/>
                    <a:pt x="66" y="95"/>
                    <a:pt x="76" y="90"/>
                  </a:cubicBezTo>
                  <a:lnTo>
                    <a:pt x="76" y="67"/>
                  </a:lnTo>
                  <a:close/>
                  <a:moveTo>
                    <a:pt x="77" y="107"/>
                  </a:moveTo>
                  <a:lnTo>
                    <a:pt x="77" y="107"/>
                  </a:lnTo>
                  <a:cubicBezTo>
                    <a:pt x="65" y="116"/>
                    <a:pt x="49" y="122"/>
                    <a:pt x="33" y="122"/>
                  </a:cubicBezTo>
                  <a:cubicBezTo>
                    <a:pt x="7" y="122"/>
                    <a:pt x="0" y="108"/>
                    <a:pt x="0" y="88"/>
                  </a:cubicBezTo>
                  <a:cubicBezTo>
                    <a:pt x="0" y="60"/>
                    <a:pt x="15" y="48"/>
                    <a:pt x="45" y="48"/>
                  </a:cubicBezTo>
                  <a:lnTo>
                    <a:pt x="76" y="48"/>
                  </a:lnTo>
                  <a:lnTo>
                    <a:pt x="76" y="42"/>
                  </a:lnTo>
                  <a:cubicBezTo>
                    <a:pt x="76" y="27"/>
                    <a:pt x="70" y="22"/>
                    <a:pt x="51" y="22"/>
                  </a:cubicBezTo>
                  <a:cubicBezTo>
                    <a:pt x="43" y="22"/>
                    <a:pt x="28" y="24"/>
                    <a:pt x="18" y="25"/>
                  </a:cubicBezTo>
                  <a:cubicBezTo>
                    <a:pt x="13" y="25"/>
                    <a:pt x="12" y="25"/>
                    <a:pt x="11" y="22"/>
                  </a:cubicBezTo>
                  <a:lnTo>
                    <a:pt x="9" y="13"/>
                  </a:lnTo>
                  <a:cubicBezTo>
                    <a:pt x="9" y="10"/>
                    <a:pt x="10" y="8"/>
                    <a:pt x="15" y="6"/>
                  </a:cubicBezTo>
                  <a:cubicBezTo>
                    <a:pt x="25" y="2"/>
                    <a:pt x="44" y="0"/>
                    <a:pt x="55" y="0"/>
                  </a:cubicBezTo>
                  <a:cubicBezTo>
                    <a:pt x="97" y="0"/>
                    <a:pt x="102" y="17"/>
                    <a:pt x="102" y="44"/>
                  </a:cubicBezTo>
                  <a:lnTo>
                    <a:pt x="102" y="91"/>
                  </a:lnTo>
                  <a:cubicBezTo>
                    <a:pt x="102" y="100"/>
                    <a:pt x="103" y="101"/>
                    <a:pt x="111" y="102"/>
                  </a:cubicBezTo>
                  <a:cubicBezTo>
                    <a:pt x="114" y="102"/>
                    <a:pt x="115" y="103"/>
                    <a:pt x="115" y="105"/>
                  </a:cubicBezTo>
                  <a:lnTo>
                    <a:pt x="115" y="115"/>
                  </a:lnTo>
                  <a:cubicBezTo>
                    <a:pt x="115" y="118"/>
                    <a:pt x="113" y="120"/>
                    <a:pt x="109" y="120"/>
                  </a:cubicBezTo>
                  <a:cubicBezTo>
                    <a:pt x="106" y="121"/>
                    <a:pt x="102" y="121"/>
                    <a:pt x="98" y="121"/>
                  </a:cubicBezTo>
                  <a:cubicBezTo>
                    <a:pt x="87" y="121"/>
                    <a:pt x="80" y="118"/>
                    <a:pt x="77" y="107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5" name="Freeform 79"/>
            <p:cNvSpPr>
              <a:spLocks/>
            </p:cNvSpPr>
            <p:nvPr/>
          </p:nvSpPr>
          <p:spPr bwMode="gray">
            <a:xfrm>
              <a:off x="2904" y="676"/>
              <a:ext cx="27" cy="31"/>
            </a:xfrm>
            <a:custGeom>
              <a:avLst/>
              <a:gdLst>
                <a:gd name="T0" fmla="*/ 0 w 102"/>
                <a:gd name="T1" fmla="*/ 0 h 119"/>
                <a:gd name="T2" fmla="*/ 0 w 102"/>
                <a:gd name="T3" fmla="*/ 0 h 119"/>
                <a:gd name="T4" fmla="*/ 0 w 102"/>
                <a:gd name="T5" fmla="*/ 0 h 119"/>
                <a:gd name="T6" fmla="*/ 0 w 102"/>
                <a:gd name="T7" fmla="*/ 0 h 119"/>
                <a:gd name="T8" fmla="*/ 0 w 102"/>
                <a:gd name="T9" fmla="*/ 0 h 119"/>
                <a:gd name="T10" fmla="*/ 0 w 102"/>
                <a:gd name="T11" fmla="*/ 0 h 119"/>
                <a:gd name="T12" fmla="*/ 0 w 102"/>
                <a:gd name="T13" fmla="*/ 0 h 119"/>
                <a:gd name="T14" fmla="*/ 0 w 102"/>
                <a:gd name="T15" fmla="*/ 0 h 119"/>
                <a:gd name="T16" fmla="*/ 0 w 102"/>
                <a:gd name="T17" fmla="*/ 0 h 119"/>
                <a:gd name="T18" fmla="*/ 0 w 102"/>
                <a:gd name="T19" fmla="*/ 0 h 119"/>
                <a:gd name="T20" fmla="*/ 0 w 102"/>
                <a:gd name="T21" fmla="*/ 0 h 119"/>
                <a:gd name="T22" fmla="*/ 0 w 102"/>
                <a:gd name="T23" fmla="*/ 0 h 119"/>
                <a:gd name="T24" fmla="*/ 0 w 102"/>
                <a:gd name="T25" fmla="*/ 0 h 119"/>
                <a:gd name="T26" fmla="*/ 0 w 102"/>
                <a:gd name="T27" fmla="*/ 0 h 119"/>
                <a:gd name="T28" fmla="*/ 0 w 102"/>
                <a:gd name="T29" fmla="*/ 0 h 119"/>
                <a:gd name="T30" fmla="*/ 0 w 102"/>
                <a:gd name="T31" fmla="*/ 0 h 119"/>
                <a:gd name="T32" fmla="*/ 0 w 102"/>
                <a:gd name="T33" fmla="*/ 0 h 119"/>
                <a:gd name="T34" fmla="*/ 0 w 102"/>
                <a:gd name="T35" fmla="*/ 0 h 119"/>
                <a:gd name="T36" fmla="*/ 0 w 102"/>
                <a:gd name="T37" fmla="*/ 0 h 119"/>
                <a:gd name="T38" fmla="*/ 0 w 102"/>
                <a:gd name="T39" fmla="*/ 0 h 119"/>
                <a:gd name="T40" fmla="*/ 0 w 102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2" h="119">
                  <a:moveTo>
                    <a:pt x="98" y="119"/>
                  </a:moveTo>
                  <a:lnTo>
                    <a:pt x="98" y="119"/>
                  </a:lnTo>
                  <a:lnTo>
                    <a:pt x="80" y="119"/>
                  </a:lnTo>
                  <a:cubicBezTo>
                    <a:pt x="77" y="119"/>
                    <a:pt x="76" y="118"/>
                    <a:pt x="76" y="115"/>
                  </a:cubicBezTo>
                  <a:lnTo>
                    <a:pt x="76" y="47"/>
                  </a:lnTo>
                  <a:cubicBezTo>
                    <a:pt x="76" y="33"/>
                    <a:pt x="73" y="24"/>
                    <a:pt x="59" y="24"/>
                  </a:cubicBezTo>
                  <a:cubicBezTo>
                    <a:pt x="49" y="24"/>
                    <a:pt x="32" y="31"/>
                    <a:pt x="26" y="35"/>
                  </a:cubicBezTo>
                  <a:lnTo>
                    <a:pt x="26" y="115"/>
                  </a:lnTo>
                  <a:cubicBezTo>
                    <a:pt x="26" y="118"/>
                    <a:pt x="25" y="119"/>
                    <a:pt x="21" y="119"/>
                  </a:cubicBezTo>
                  <a:lnTo>
                    <a:pt x="4" y="119"/>
                  </a:lnTo>
                  <a:cubicBezTo>
                    <a:pt x="1" y="119"/>
                    <a:pt x="0" y="118"/>
                    <a:pt x="0" y="115"/>
                  </a:cubicBezTo>
                  <a:lnTo>
                    <a:pt x="0" y="6"/>
                  </a:lnTo>
                  <a:cubicBezTo>
                    <a:pt x="0" y="3"/>
                    <a:pt x="1" y="2"/>
                    <a:pt x="4" y="2"/>
                  </a:cubicBezTo>
                  <a:lnTo>
                    <a:pt x="21" y="2"/>
                  </a:lnTo>
                  <a:cubicBezTo>
                    <a:pt x="25" y="2"/>
                    <a:pt x="26" y="3"/>
                    <a:pt x="26" y="6"/>
                  </a:cubicBezTo>
                  <a:lnTo>
                    <a:pt x="26" y="14"/>
                  </a:lnTo>
                  <a:cubicBezTo>
                    <a:pt x="26" y="14"/>
                    <a:pt x="26" y="14"/>
                    <a:pt x="27" y="14"/>
                  </a:cubicBezTo>
                  <a:cubicBezTo>
                    <a:pt x="36" y="8"/>
                    <a:pt x="52" y="0"/>
                    <a:pt x="67" y="0"/>
                  </a:cubicBezTo>
                  <a:cubicBezTo>
                    <a:pt x="99" y="0"/>
                    <a:pt x="102" y="21"/>
                    <a:pt x="102" y="45"/>
                  </a:cubicBezTo>
                  <a:lnTo>
                    <a:pt x="102" y="115"/>
                  </a:lnTo>
                  <a:cubicBezTo>
                    <a:pt x="102" y="118"/>
                    <a:pt x="101" y="119"/>
                    <a:pt x="98" y="119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6" name="Freeform 80"/>
            <p:cNvSpPr>
              <a:spLocks/>
            </p:cNvSpPr>
            <p:nvPr/>
          </p:nvSpPr>
          <p:spPr bwMode="gray">
            <a:xfrm>
              <a:off x="2700" y="732"/>
              <a:ext cx="29" cy="42"/>
            </a:xfrm>
            <a:custGeom>
              <a:avLst/>
              <a:gdLst>
                <a:gd name="T0" fmla="*/ 0 w 114"/>
                <a:gd name="T1" fmla="*/ 0 h 163"/>
                <a:gd name="T2" fmla="*/ 0 w 114"/>
                <a:gd name="T3" fmla="*/ 0 h 163"/>
                <a:gd name="T4" fmla="*/ 0 w 114"/>
                <a:gd name="T5" fmla="*/ 0 h 163"/>
                <a:gd name="T6" fmla="*/ 0 w 114"/>
                <a:gd name="T7" fmla="*/ 0 h 163"/>
                <a:gd name="T8" fmla="*/ 0 w 114"/>
                <a:gd name="T9" fmla="*/ 0 h 163"/>
                <a:gd name="T10" fmla="*/ 0 w 114"/>
                <a:gd name="T11" fmla="*/ 0 h 163"/>
                <a:gd name="T12" fmla="*/ 0 w 114"/>
                <a:gd name="T13" fmla="*/ 0 h 163"/>
                <a:gd name="T14" fmla="*/ 0 w 114"/>
                <a:gd name="T15" fmla="*/ 0 h 163"/>
                <a:gd name="T16" fmla="*/ 0 w 114"/>
                <a:gd name="T17" fmla="*/ 0 h 163"/>
                <a:gd name="T18" fmla="*/ 0 w 114"/>
                <a:gd name="T19" fmla="*/ 0 h 163"/>
                <a:gd name="T20" fmla="*/ 0 w 114"/>
                <a:gd name="T21" fmla="*/ 0 h 163"/>
                <a:gd name="T22" fmla="*/ 0 w 114"/>
                <a:gd name="T23" fmla="*/ 0 h 163"/>
                <a:gd name="T24" fmla="*/ 0 w 114"/>
                <a:gd name="T25" fmla="*/ 0 h 163"/>
                <a:gd name="T26" fmla="*/ 0 w 114"/>
                <a:gd name="T27" fmla="*/ 0 h 163"/>
                <a:gd name="T28" fmla="*/ 0 w 114"/>
                <a:gd name="T29" fmla="*/ 0 h 163"/>
                <a:gd name="T30" fmla="*/ 0 w 114"/>
                <a:gd name="T31" fmla="*/ 0 h 1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4" h="163">
                  <a:moveTo>
                    <a:pt x="65" y="0"/>
                  </a:moveTo>
                  <a:lnTo>
                    <a:pt x="65" y="0"/>
                  </a:lnTo>
                  <a:cubicBezTo>
                    <a:pt x="76" y="0"/>
                    <a:pt x="96" y="1"/>
                    <a:pt x="108" y="7"/>
                  </a:cubicBezTo>
                  <a:cubicBezTo>
                    <a:pt x="112" y="8"/>
                    <a:pt x="114" y="10"/>
                    <a:pt x="113" y="14"/>
                  </a:cubicBezTo>
                  <a:lnTo>
                    <a:pt x="111" y="24"/>
                  </a:lnTo>
                  <a:cubicBezTo>
                    <a:pt x="110" y="27"/>
                    <a:pt x="109" y="28"/>
                    <a:pt x="105" y="27"/>
                  </a:cubicBezTo>
                  <a:cubicBezTo>
                    <a:pt x="93" y="26"/>
                    <a:pt x="78" y="24"/>
                    <a:pt x="66" y="24"/>
                  </a:cubicBezTo>
                  <a:cubicBezTo>
                    <a:pt x="33" y="24"/>
                    <a:pt x="29" y="51"/>
                    <a:pt x="29" y="82"/>
                  </a:cubicBezTo>
                  <a:cubicBezTo>
                    <a:pt x="29" y="113"/>
                    <a:pt x="35" y="138"/>
                    <a:pt x="66" y="138"/>
                  </a:cubicBezTo>
                  <a:cubicBezTo>
                    <a:pt x="80" y="138"/>
                    <a:pt x="92" y="137"/>
                    <a:pt x="105" y="135"/>
                  </a:cubicBezTo>
                  <a:cubicBezTo>
                    <a:pt x="109" y="134"/>
                    <a:pt x="110" y="136"/>
                    <a:pt x="111" y="139"/>
                  </a:cubicBezTo>
                  <a:lnTo>
                    <a:pt x="113" y="148"/>
                  </a:lnTo>
                  <a:cubicBezTo>
                    <a:pt x="114" y="152"/>
                    <a:pt x="113" y="154"/>
                    <a:pt x="109" y="156"/>
                  </a:cubicBezTo>
                  <a:cubicBezTo>
                    <a:pt x="97" y="161"/>
                    <a:pt x="76" y="163"/>
                    <a:pt x="65" y="163"/>
                  </a:cubicBezTo>
                  <a:cubicBezTo>
                    <a:pt x="11" y="163"/>
                    <a:pt x="0" y="123"/>
                    <a:pt x="0" y="82"/>
                  </a:cubicBezTo>
                  <a:cubicBezTo>
                    <a:pt x="0" y="41"/>
                    <a:pt x="10" y="0"/>
                    <a:pt x="65" y="0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7" name="Freeform 81"/>
            <p:cNvSpPr>
              <a:spLocks noEditPoints="1"/>
            </p:cNvSpPr>
            <p:nvPr/>
          </p:nvSpPr>
          <p:spPr bwMode="gray">
            <a:xfrm>
              <a:off x="2730" y="742"/>
              <a:ext cx="27" cy="32"/>
            </a:xfrm>
            <a:custGeom>
              <a:avLst/>
              <a:gdLst>
                <a:gd name="T0" fmla="*/ 0 w 104"/>
                <a:gd name="T1" fmla="*/ 0 h 122"/>
                <a:gd name="T2" fmla="*/ 0 w 104"/>
                <a:gd name="T3" fmla="*/ 0 h 122"/>
                <a:gd name="T4" fmla="*/ 0 w 104"/>
                <a:gd name="T5" fmla="*/ 0 h 122"/>
                <a:gd name="T6" fmla="*/ 0 w 104"/>
                <a:gd name="T7" fmla="*/ 0 h 122"/>
                <a:gd name="T8" fmla="*/ 0 w 104"/>
                <a:gd name="T9" fmla="*/ 0 h 122"/>
                <a:gd name="T10" fmla="*/ 0 w 104"/>
                <a:gd name="T11" fmla="*/ 0 h 122"/>
                <a:gd name="T12" fmla="*/ 0 w 104"/>
                <a:gd name="T13" fmla="*/ 0 h 122"/>
                <a:gd name="T14" fmla="*/ 0 w 104"/>
                <a:gd name="T15" fmla="*/ 0 h 122"/>
                <a:gd name="T16" fmla="*/ 0 w 104"/>
                <a:gd name="T17" fmla="*/ 0 h 122"/>
                <a:gd name="T18" fmla="*/ 0 w 104"/>
                <a:gd name="T19" fmla="*/ 0 h 122"/>
                <a:gd name="T20" fmla="*/ 0 w 104"/>
                <a:gd name="T21" fmla="*/ 0 h 122"/>
                <a:gd name="T22" fmla="*/ 0 w 104"/>
                <a:gd name="T23" fmla="*/ 0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4" h="122">
                  <a:moveTo>
                    <a:pt x="51" y="23"/>
                  </a:moveTo>
                  <a:lnTo>
                    <a:pt x="51" y="23"/>
                  </a:lnTo>
                  <a:cubicBezTo>
                    <a:pt x="31" y="23"/>
                    <a:pt x="27" y="36"/>
                    <a:pt x="27" y="61"/>
                  </a:cubicBezTo>
                  <a:cubicBezTo>
                    <a:pt x="27" y="86"/>
                    <a:pt x="31" y="99"/>
                    <a:pt x="51" y="99"/>
                  </a:cubicBezTo>
                  <a:cubicBezTo>
                    <a:pt x="73" y="99"/>
                    <a:pt x="77" y="86"/>
                    <a:pt x="77" y="61"/>
                  </a:cubicBezTo>
                  <a:cubicBezTo>
                    <a:pt x="77" y="35"/>
                    <a:pt x="73" y="23"/>
                    <a:pt x="51" y="23"/>
                  </a:cubicBezTo>
                  <a:close/>
                  <a:moveTo>
                    <a:pt x="51" y="122"/>
                  </a:moveTo>
                  <a:lnTo>
                    <a:pt x="51" y="122"/>
                  </a:lnTo>
                  <a:cubicBezTo>
                    <a:pt x="3" y="122"/>
                    <a:pt x="0" y="86"/>
                    <a:pt x="0" y="59"/>
                  </a:cubicBezTo>
                  <a:cubicBezTo>
                    <a:pt x="0" y="36"/>
                    <a:pt x="5" y="0"/>
                    <a:pt x="51" y="0"/>
                  </a:cubicBezTo>
                  <a:cubicBezTo>
                    <a:pt x="98" y="0"/>
                    <a:pt x="104" y="31"/>
                    <a:pt x="104" y="59"/>
                  </a:cubicBezTo>
                  <a:cubicBezTo>
                    <a:pt x="104" y="86"/>
                    <a:pt x="101" y="122"/>
                    <a:pt x="51" y="122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8" name="Freeform 82"/>
            <p:cNvSpPr>
              <a:spLocks/>
            </p:cNvSpPr>
            <p:nvPr/>
          </p:nvSpPr>
          <p:spPr bwMode="gray">
            <a:xfrm>
              <a:off x="2761" y="742"/>
              <a:ext cx="45" cy="32"/>
            </a:xfrm>
            <a:custGeom>
              <a:avLst/>
              <a:gdLst>
                <a:gd name="T0" fmla="*/ 0 w 172"/>
                <a:gd name="T1" fmla="*/ 0 h 120"/>
                <a:gd name="T2" fmla="*/ 0 w 172"/>
                <a:gd name="T3" fmla="*/ 0 h 120"/>
                <a:gd name="T4" fmla="*/ 0 w 172"/>
                <a:gd name="T5" fmla="*/ 0 h 120"/>
                <a:gd name="T6" fmla="*/ 0 w 172"/>
                <a:gd name="T7" fmla="*/ 0 h 120"/>
                <a:gd name="T8" fmla="*/ 0 w 172"/>
                <a:gd name="T9" fmla="*/ 0 h 120"/>
                <a:gd name="T10" fmla="*/ 0 w 172"/>
                <a:gd name="T11" fmla="*/ 0 h 120"/>
                <a:gd name="T12" fmla="*/ 0 w 172"/>
                <a:gd name="T13" fmla="*/ 0 h 120"/>
                <a:gd name="T14" fmla="*/ 0 w 172"/>
                <a:gd name="T15" fmla="*/ 0 h 120"/>
                <a:gd name="T16" fmla="*/ 0 w 172"/>
                <a:gd name="T17" fmla="*/ 0 h 120"/>
                <a:gd name="T18" fmla="*/ 0 w 172"/>
                <a:gd name="T19" fmla="*/ 0 h 120"/>
                <a:gd name="T20" fmla="*/ 0 w 172"/>
                <a:gd name="T21" fmla="*/ 0 h 120"/>
                <a:gd name="T22" fmla="*/ 0 w 172"/>
                <a:gd name="T23" fmla="*/ 0 h 120"/>
                <a:gd name="T24" fmla="*/ 0 w 172"/>
                <a:gd name="T25" fmla="*/ 0 h 120"/>
                <a:gd name="T26" fmla="*/ 0 w 172"/>
                <a:gd name="T27" fmla="*/ 0 h 120"/>
                <a:gd name="T28" fmla="*/ 0 w 172"/>
                <a:gd name="T29" fmla="*/ 0 h 120"/>
                <a:gd name="T30" fmla="*/ 0 w 172"/>
                <a:gd name="T31" fmla="*/ 0 h 120"/>
                <a:gd name="T32" fmla="*/ 0 w 172"/>
                <a:gd name="T33" fmla="*/ 0 h 120"/>
                <a:gd name="T34" fmla="*/ 0 w 172"/>
                <a:gd name="T35" fmla="*/ 0 h 120"/>
                <a:gd name="T36" fmla="*/ 0 w 172"/>
                <a:gd name="T37" fmla="*/ 0 h 120"/>
                <a:gd name="T38" fmla="*/ 0 w 172"/>
                <a:gd name="T39" fmla="*/ 0 h 120"/>
                <a:gd name="T40" fmla="*/ 0 w 172"/>
                <a:gd name="T41" fmla="*/ 0 h 120"/>
                <a:gd name="T42" fmla="*/ 0 w 172"/>
                <a:gd name="T43" fmla="*/ 0 h 120"/>
                <a:gd name="T44" fmla="*/ 0 w 172"/>
                <a:gd name="T45" fmla="*/ 0 h 120"/>
                <a:gd name="T46" fmla="*/ 0 w 172"/>
                <a:gd name="T47" fmla="*/ 0 h 120"/>
                <a:gd name="T48" fmla="*/ 0 w 172"/>
                <a:gd name="T49" fmla="*/ 0 h 120"/>
                <a:gd name="T50" fmla="*/ 0 w 172"/>
                <a:gd name="T51" fmla="*/ 0 h 120"/>
                <a:gd name="T52" fmla="*/ 0 w 172"/>
                <a:gd name="T53" fmla="*/ 0 h 120"/>
                <a:gd name="T54" fmla="*/ 0 w 172"/>
                <a:gd name="T55" fmla="*/ 0 h 120"/>
                <a:gd name="T56" fmla="*/ 0 w 172"/>
                <a:gd name="T57" fmla="*/ 0 h 120"/>
                <a:gd name="T58" fmla="*/ 0 w 172"/>
                <a:gd name="T59" fmla="*/ 0 h 120"/>
                <a:gd name="T60" fmla="*/ 0 w 172"/>
                <a:gd name="T61" fmla="*/ 0 h 12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72" h="120">
                  <a:moveTo>
                    <a:pt x="168" y="120"/>
                  </a:moveTo>
                  <a:lnTo>
                    <a:pt x="168" y="120"/>
                  </a:lnTo>
                  <a:lnTo>
                    <a:pt x="150" y="120"/>
                  </a:lnTo>
                  <a:cubicBezTo>
                    <a:pt x="147" y="120"/>
                    <a:pt x="146" y="118"/>
                    <a:pt x="146" y="115"/>
                  </a:cubicBezTo>
                  <a:lnTo>
                    <a:pt x="146" y="47"/>
                  </a:lnTo>
                  <a:cubicBezTo>
                    <a:pt x="146" y="29"/>
                    <a:pt x="142" y="24"/>
                    <a:pt x="130" y="24"/>
                  </a:cubicBezTo>
                  <a:cubicBezTo>
                    <a:pt x="121" y="24"/>
                    <a:pt x="106" y="31"/>
                    <a:pt x="99" y="35"/>
                  </a:cubicBezTo>
                  <a:cubicBezTo>
                    <a:pt x="99" y="37"/>
                    <a:pt x="99" y="42"/>
                    <a:pt x="99" y="47"/>
                  </a:cubicBezTo>
                  <a:lnTo>
                    <a:pt x="99" y="115"/>
                  </a:lnTo>
                  <a:cubicBezTo>
                    <a:pt x="99" y="118"/>
                    <a:pt x="98" y="120"/>
                    <a:pt x="95" y="120"/>
                  </a:cubicBezTo>
                  <a:lnTo>
                    <a:pt x="77" y="120"/>
                  </a:lnTo>
                  <a:cubicBezTo>
                    <a:pt x="74" y="120"/>
                    <a:pt x="73" y="118"/>
                    <a:pt x="73" y="115"/>
                  </a:cubicBezTo>
                  <a:lnTo>
                    <a:pt x="73" y="46"/>
                  </a:lnTo>
                  <a:cubicBezTo>
                    <a:pt x="73" y="31"/>
                    <a:pt x="69" y="24"/>
                    <a:pt x="57" y="24"/>
                  </a:cubicBezTo>
                  <a:cubicBezTo>
                    <a:pt x="49" y="24"/>
                    <a:pt x="35" y="30"/>
                    <a:pt x="26" y="35"/>
                  </a:cubicBezTo>
                  <a:lnTo>
                    <a:pt x="26" y="115"/>
                  </a:lnTo>
                  <a:cubicBezTo>
                    <a:pt x="26" y="118"/>
                    <a:pt x="25" y="120"/>
                    <a:pt x="22" y="120"/>
                  </a:cubicBezTo>
                  <a:lnTo>
                    <a:pt x="4" y="120"/>
                  </a:lnTo>
                  <a:cubicBezTo>
                    <a:pt x="1" y="120"/>
                    <a:pt x="0" y="118"/>
                    <a:pt x="0" y="115"/>
                  </a:cubicBezTo>
                  <a:lnTo>
                    <a:pt x="0" y="7"/>
                  </a:lnTo>
                  <a:cubicBezTo>
                    <a:pt x="0" y="4"/>
                    <a:pt x="1" y="2"/>
                    <a:pt x="4" y="2"/>
                  </a:cubicBezTo>
                  <a:lnTo>
                    <a:pt x="21" y="2"/>
                  </a:lnTo>
                  <a:cubicBezTo>
                    <a:pt x="25" y="2"/>
                    <a:pt x="26" y="4"/>
                    <a:pt x="26" y="7"/>
                  </a:cubicBezTo>
                  <a:lnTo>
                    <a:pt x="26" y="14"/>
                  </a:lnTo>
                  <a:cubicBezTo>
                    <a:pt x="36" y="8"/>
                    <a:pt x="49" y="0"/>
                    <a:pt x="62" y="0"/>
                  </a:cubicBezTo>
                  <a:cubicBezTo>
                    <a:pt x="76" y="0"/>
                    <a:pt x="88" y="3"/>
                    <a:pt x="95" y="17"/>
                  </a:cubicBezTo>
                  <a:cubicBezTo>
                    <a:pt x="107" y="8"/>
                    <a:pt x="122" y="0"/>
                    <a:pt x="137" y="0"/>
                  </a:cubicBezTo>
                  <a:cubicBezTo>
                    <a:pt x="169" y="0"/>
                    <a:pt x="172" y="20"/>
                    <a:pt x="172" y="44"/>
                  </a:cubicBezTo>
                  <a:lnTo>
                    <a:pt x="172" y="115"/>
                  </a:lnTo>
                  <a:cubicBezTo>
                    <a:pt x="172" y="118"/>
                    <a:pt x="171" y="120"/>
                    <a:pt x="168" y="120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9" name="Freeform 83"/>
            <p:cNvSpPr>
              <a:spLocks/>
            </p:cNvSpPr>
            <p:nvPr/>
          </p:nvSpPr>
          <p:spPr bwMode="gray">
            <a:xfrm>
              <a:off x="2810" y="742"/>
              <a:ext cx="45" cy="32"/>
            </a:xfrm>
            <a:custGeom>
              <a:avLst/>
              <a:gdLst>
                <a:gd name="T0" fmla="*/ 0 w 172"/>
                <a:gd name="T1" fmla="*/ 0 h 120"/>
                <a:gd name="T2" fmla="*/ 0 w 172"/>
                <a:gd name="T3" fmla="*/ 0 h 120"/>
                <a:gd name="T4" fmla="*/ 0 w 172"/>
                <a:gd name="T5" fmla="*/ 0 h 120"/>
                <a:gd name="T6" fmla="*/ 0 w 172"/>
                <a:gd name="T7" fmla="*/ 0 h 120"/>
                <a:gd name="T8" fmla="*/ 0 w 172"/>
                <a:gd name="T9" fmla="*/ 0 h 120"/>
                <a:gd name="T10" fmla="*/ 0 w 172"/>
                <a:gd name="T11" fmla="*/ 0 h 120"/>
                <a:gd name="T12" fmla="*/ 0 w 172"/>
                <a:gd name="T13" fmla="*/ 0 h 120"/>
                <a:gd name="T14" fmla="*/ 0 w 172"/>
                <a:gd name="T15" fmla="*/ 0 h 120"/>
                <a:gd name="T16" fmla="*/ 0 w 172"/>
                <a:gd name="T17" fmla="*/ 0 h 120"/>
                <a:gd name="T18" fmla="*/ 0 w 172"/>
                <a:gd name="T19" fmla="*/ 0 h 120"/>
                <a:gd name="T20" fmla="*/ 0 w 172"/>
                <a:gd name="T21" fmla="*/ 0 h 120"/>
                <a:gd name="T22" fmla="*/ 0 w 172"/>
                <a:gd name="T23" fmla="*/ 0 h 120"/>
                <a:gd name="T24" fmla="*/ 0 w 172"/>
                <a:gd name="T25" fmla="*/ 0 h 120"/>
                <a:gd name="T26" fmla="*/ 0 w 172"/>
                <a:gd name="T27" fmla="*/ 0 h 120"/>
                <a:gd name="T28" fmla="*/ 0 w 172"/>
                <a:gd name="T29" fmla="*/ 0 h 120"/>
                <a:gd name="T30" fmla="*/ 0 w 172"/>
                <a:gd name="T31" fmla="*/ 0 h 120"/>
                <a:gd name="T32" fmla="*/ 0 w 172"/>
                <a:gd name="T33" fmla="*/ 0 h 120"/>
                <a:gd name="T34" fmla="*/ 0 w 172"/>
                <a:gd name="T35" fmla="*/ 0 h 120"/>
                <a:gd name="T36" fmla="*/ 0 w 172"/>
                <a:gd name="T37" fmla="*/ 0 h 120"/>
                <a:gd name="T38" fmla="*/ 0 w 172"/>
                <a:gd name="T39" fmla="*/ 0 h 120"/>
                <a:gd name="T40" fmla="*/ 0 w 172"/>
                <a:gd name="T41" fmla="*/ 0 h 120"/>
                <a:gd name="T42" fmla="*/ 0 w 172"/>
                <a:gd name="T43" fmla="*/ 0 h 120"/>
                <a:gd name="T44" fmla="*/ 0 w 172"/>
                <a:gd name="T45" fmla="*/ 0 h 120"/>
                <a:gd name="T46" fmla="*/ 0 w 172"/>
                <a:gd name="T47" fmla="*/ 0 h 120"/>
                <a:gd name="T48" fmla="*/ 0 w 172"/>
                <a:gd name="T49" fmla="*/ 0 h 120"/>
                <a:gd name="T50" fmla="*/ 0 w 172"/>
                <a:gd name="T51" fmla="*/ 0 h 120"/>
                <a:gd name="T52" fmla="*/ 0 w 172"/>
                <a:gd name="T53" fmla="*/ 0 h 120"/>
                <a:gd name="T54" fmla="*/ 0 w 172"/>
                <a:gd name="T55" fmla="*/ 0 h 120"/>
                <a:gd name="T56" fmla="*/ 0 w 172"/>
                <a:gd name="T57" fmla="*/ 0 h 120"/>
                <a:gd name="T58" fmla="*/ 0 w 172"/>
                <a:gd name="T59" fmla="*/ 0 h 120"/>
                <a:gd name="T60" fmla="*/ 0 w 172"/>
                <a:gd name="T61" fmla="*/ 0 h 12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72" h="120">
                  <a:moveTo>
                    <a:pt x="168" y="120"/>
                  </a:moveTo>
                  <a:lnTo>
                    <a:pt x="168" y="120"/>
                  </a:lnTo>
                  <a:lnTo>
                    <a:pt x="151" y="120"/>
                  </a:lnTo>
                  <a:cubicBezTo>
                    <a:pt x="147" y="120"/>
                    <a:pt x="146" y="118"/>
                    <a:pt x="146" y="115"/>
                  </a:cubicBezTo>
                  <a:lnTo>
                    <a:pt x="146" y="47"/>
                  </a:lnTo>
                  <a:cubicBezTo>
                    <a:pt x="146" y="29"/>
                    <a:pt x="142" y="24"/>
                    <a:pt x="130" y="24"/>
                  </a:cubicBezTo>
                  <a:cubicBezTo>
                    <a:pt x="121" y="24"/>
                    <a:pt x="106" y="31"/>
                    <a:pt x="99" y="35"/>
                  </a:cubicBezTo>
                  <a:cubicBezTo>
                    <a:pt x="99" y="37"/>
                    <a:pt x="99" y="42"/>
                    <a:pt x="99" y="47"/>
                  </a:cubicBezTo>
                  <a:lnTo>
                    <a:pt x="99" y="115"/>
                  </a:lnTo>
                  <a:cubicBezTo>
                    <a:pt x="99" y="118"/>
                    <a:pt x="98" y="120"/>
                    <a:pt x="95" y="120"/>
                  </a:cubicBezTo>
                  <a:lnTo>
                    <a:pt x="77" y="120"/>
                  </a:lnTo>
                  <a:cubicBezTo>
                    <a:pt x="74" y="120"/>
                    <a:pt x="73" y="118"/>
                    <a:pt x="73" y="115"/>
                  </a:cubicBezTo>
                  <a:lnTo>
                    <a:pt x="73" y="46"/>
                  </a:lnTo>
                  <a:cubicBezTo>
                    <a:pt x="73" y="31"/>
                    <a:pt x="69" y="24"/>
                    <a:pt x="57" y="24"/>
                  </a:cubicBezTo>
                  <a:cubicBezTo>
                    <a:pt x="49" y="24"/>
                    <a:pt x="35" y="30"/>
                    <a:pt x="26" y="35"/>
                  </a:cubicBezTo>
                  <a:lnTo>
                    <a:pt x="26" y="115"/>
                  </a:lnTo>
                  <a:cubicBezTo>
                    <a:pt x="26" y="118"/>
                    <a:pt x="25" y="120"/>
                    <a:pt x="22" y="120"/>
                  </a:cubicBezTo>
                  <a:lnTo>
                    <a:pt x="4" y="120"/>
                  </a:lnTo>
                  <a:cubicBezTo>
                    <a:pt x="1" y="120"/>
                    <a:pt x="0" y="118"/>
                    <a:pt x="0" y="115"/>
                  </a:cubicBezTo>
                  <a:lnTo>
                    <a:pt x="0" y="7"/>
                  </a:lnTo>
                  <a:cubicBezTo>
                    <a:pt x="0" y="4"/>
                    <a:pt x="1" y="2"/>
                    <a:pt x="4" y="2"/>
                  </a:cubicBezTo>
                  <a:lnTo>
                    <a:pt x="21" y="2"/>
                  </a:lnTo>
                  <a:cubicBezTo>
                    <a:pt x="25" y="2"/>
                    <a:pt x="26" y="4"/>
                    <a:pt x="26" y="7"/>
                  </a:cubicBezTo>
                  <a:lnTo>
                    <a:pt x="26" y="14"/>
                  </a:lnTo>
                  <a:lnTo>
                    <a:pt x="27" y="14"/>
                  </a:lnTo>
                  <a:cubicBezTo>
                    <a:pt x="36" y="8"/>
                    <a:pt x="49" y="0"/>
                    <a:pt x="62" y="0"/>
                  </a:cubicBezTo>
                  <a:cubicBezTo>
                    <a:pt x="76" y="0"/>
                    <a:pt x="88" y="3"/>
                    <a:pt x="95" y="17"/>
                  </a:cubicBezTo>
                  <a:cubicBezTo>
                    <a:pt x="107" y="8"/>
                    <a:pt x="122" y="0"/>
                    <a:pt x="137" y="0"/>
                  </a:cubicBezTo>
                  <a:cubicBezTo>
                    <a:pt x="169" y="0"/>
                    <a:pt x="172" y="20"/>
                    <a:pt x="172" y="44"/>
                  </a:cubicBezTo>
                  <a:lnTo>
                    <a:pt x="172" y="115"/>
                  </a:lnTo>
                  <a:cubicBezTo>
                    <a:pt x="172" y="118"/>
                    <a:pt x="171" y="120"/>
                    <a:pt x="168" y="120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0" name="Freeform 84"/>
            <p:cNvSpPr>
              <a:spLocks noEditPoints="1"/>
            </p:cNvSpPr>
            <p:nvPr/>
          </p:nvSpPr>
          <p:spPr bwMode="gray">
            <a:xfrm>
              <a:off x="2860" y="731"/>
              <a:ext cx="7" cy="43"/>
            </a:xfrm>
            <a:custGeom>
              <a:avLst/>
              <a:gdLst>
                <a:gd name="T0" fmla="*/ 0 w 28"/>
                <a:gd name="T1" fmla="*/ 0 h 163"/>
                <a:gd name="T2" fmla="*/ 0 w 28"/>
                <a:gd name="T3" fmla="*/ 0 h 163"/>
                <a:gd name="T4" fmla="*/ 0 w 28"/>
                <a:gd name="T5" fmla="*/ 0 h 163"/>
                <a:gd name="T6" fmla="*/ 0 w 28"/>
                <a:gd name="T7" fmla="*/ 0 h 163"/>
                <a:gd name="T8" fmla="*/ 0 w 28"/>
                <a:gd name="T9" fmla="*/ 0 h 163"/>
                <a:gd name="T10" fmla="*/ 0 w 28"/>
                <a:gd name="T11" fmla="*/ 0 h 163"/>
                <a:gd name="T12" fmla="*/ 0 w 28"/>
                <a:gd name="T13" fmla="*/ 0 h 163"/>
                <a:gd name="T14" fmla="*/ 0 w 28"/>
                <a:gd name="T15" fmla="*/ 0 h 163"/>
                <a:gd name="T16" fmla="*/ 0 w 28"/>
                <a:gd name="T17" fmla="*/ 0 h 163"/>
                <a:gd name="T18" fmla="*/ 0 w 28"/>
                <a:gd name="T19" fmla="*/ 0 h 163"/>
                <a:gd name="T20" fmla="*/ 0 w 28"/>
                <a:gd name="T21" fmla="*/ 0 h 163"/>
                <a:gd name="T22" fmla="*/ 0 w 28"/>
                <a:gd name="T23" fmla="*/ 0 h 163"/>
                <a:gd name="T24" fmla="*/ 0 w 28"/>
                <a:gd name="T25" fmla="*/ 0 h 163"/>
                <a:gd name="T26" fmla="*/ 0 w 28"/>
                <a:gd name="T27" fmla="*/ 0 h 163"/>
                <a:gd name="T28" fmla="*/ 0 w 28"/>
                <a:gd name="T29" fmla="*/ 0 h 163"/>
                <a:gd name="T30" fmla="*/ 0 w 28"/>
                <a:gd name="T31" fmla="*/ 0 h 1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8" h="163">
                  <a:moveTo>
                    <a:pt x="27" y="158"/>
                  </a:moveTo>
                  <a:lnTo>
                    <a:pt x="27" y="158"/>
                  </a:lnTo>
                  <a:cubicBezTo>
                    <a:pt x="27" y="161"/>
                    <a:pt x="26" y="163"/>
                    <a:pt x="23" y="163"/>
                  </a:cubicBezTo>
                  <a:lnTo>
                    <a:pt x="6" y="163"/>
                  </a:lnTo>
                  <a:cubicBezTo>
                    <a:pt x="2" y="163"/>
                    <a:pt x="1" y="161"/>
                    <a:pt x="1" y="158"/>
                  </a:cubicBezTo>
                  <a:lnTo>
                    <a:pt x="1" y="50"/>
                  </a:lnTo>
                  <a:cubicBezTo>
                    <a:pt x="1" y="46"/>
                    <a:pt x="2" y="45"/>
                    <a:pt x="6" y="45"/>
                  </a:cubicBezTo>
                  <a:lnTo>
                    <a:pt x="23" y="45"/>
                  </a:lnTo>
                  <a:cubicBezTo>
                    <a:pt x="26" y="45"/>
                    <a:pt x="27" y="47"/>
                    <a:pt x="27" y="50"/>
                  </a:cubicBezTo>
                  <a:lnTo>
                    <a:pt x="27" y="158"/>
                  </a:lnTo>
                  <a:close/>
                  <a:moveTo>
                    <a:pt x="14" y="28"/>
                  </a:moveTo>
                  <a:lnTo>
                    <a:pt x="14" y="28"/>
                  </a:lnTo>
                  <a:cubicBezTo>
                    <a:pt x="2" y="28"/>
                    <a:pt x="0" y="21"/>
                    <a:pt x="0" y="14"/>
                  </a:cubicBezTo>
                  <a:cubicBezTo>
                    <a:pt x="0" y="6"/>
                    <a:pt x="3" y="0"/>
                    <a:pt x="14" y="0"/>
                  </a:cubicBezTo>
                  <a:cubicBezTo>
                    <a:pt x="26" y="0"/>
                    <a:pt x="28" y="6"/>
                    <a:pt x="28" y="14"/>
                  </a:cubicBezTo>
                  <a:cubicBezTo>
                    <a:pt x="28" y="21"/>
                    <a:pt x="26" y="28"/>
                    <a:pt x="14" y="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1" name="Freeform 85"/>
            <p:cNvSpPr>
              <a:spLocks/>
            </p:cNvSpPr>
            <p:nvPr/>
          </p:nvSpPr>
          <p:spPr bwMode="gray">
            <a:xfrm>
              <a:off x="2871" y="742"/>
              <a:ext cx="24" cy="32"/>
            </a:xfrm>
            <a:custGeom>
              <a:avLst/>
              <a:gdLst>
                <a:gd name="T0" fmla="*/ 0 w 91"/>
                <a:gd name="T1" fmla="*/ 0 h 122"/>
                <a:gd name="T2" fmla="*/ 0 w 91"/>
                <a:gd name="T3" fmla="*/ 0 h 122"/>
                <a:gd name="T4" fmla="*/ 0 w 91"/>
                <a:gd name="T5" fmla="*/ 0 h 122"/>
                <a:gd name="T6" fmla="*/ 0 w 91"/>
                <a:gd name="T7" fmla="*/ 0 h 122"/>
                <a:gd name="T8" fmla="*/ 0 w 91"/>
                <a:gd name="T9" fmla="*/ 0 h 122"/>
                <a:gd name="T10" fmla="*/ 0 w 91"/>
                <a:gd name="T11" fmla="*/ 0 h 122"/>
                <a:gd name="T12" fmla="*/ 0 w 91"/>
                <a:gd name="T13" fmla="*/ 0 h 122"/>
                <a:gd name="T14" fmla="*/ 0 w 91"/>
                <a:gd name="T15" fmla="*/ 0 h 122"/>
                <a:gd name="T16" fmla="*/ 0 w 91"/>
                <a:gd name="T17" fmla="*/ 0 h 122"/>
                <a:gd name="T18" fmla="*/ 0 w 91"/>
                <a:gd name="T19" fmla="*/ 0 h 122"/>
                <a:gd name="T20" fmla="*/ 0 w 91"/>
                <a:gd name="T21" fmla="*/ 0 h 122"/>
                <a:gd name="T22" fmla="*/ 0 w 91"/>
                <a:gd name="T23" fmla="*/ 0 h 122"/>
                <a:gd name="T24" fmla="*/ 0 w 91"/>
                <a:gd name="T25" fmla="*/ 0 h 122"/>
                <a:gd name="T26" fmla="*/ 0 w 91"/>
                <a:gd name="T27" fmla="*/ 0 h 122"/>
                <a:gd name="T28" fmla="*/ 0 w 91"/>
                <a:gd name="T29" fmla="*/ 0 h 122"/>
                <a:gd name="T30" fmla="*/ 0 w 91"/>
                <a:gd name="T31" fmla="*/ 0 h 122"/>
                <a:gd name="T32" fmla="*/ 0 w 91"/>
                <a:gd name="T33" fmla="*/ 0 h 122"/>
                <a:gd name="T34" fmla="*/ 0 w 91"/>
                <a:gd name="T35" fmla="*/ 0 h 122"/>
                <a:gd name="T36" fmla="*/ 0 w 91"/>
                <a:gd name="T37" fmla="*/ 0 h 122"/>
                <a:gd name="T38" fmla="*/ 0 w 91"/>
                <a:gd name="T39" fmla="*/ 0 h 1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1" h="122">
                  <a:moveTo>
                    <a:pt x="43" y="122"/>
                  </a:moveTo>
                  <a:lnTo>
                    <a:pt x="43" y="122"/>
                  </a:lnTo>
                  <a:cubicBezTo>
                    <a:pt x="31" y="122"/>
                    <a:pt x="14" y="120"/>
                    <a:pt x="5" y="116"/>
                  </a:cubicBezTo>
                  <a:cubicBezTo>
                    <a:pt x="1" y="114"/>
                    <a:pt x="0" y="112"/>
                    <a:pt x="0" y="108"/>
                  </a:cubicBezTo>
                  <a:lnTo>
                    <a:pt x="2" y="100"/>
                  </a:lnTo>
                  <a:cubicBezTo>
                    <a:pt x="3" y="97"/>
                    <a:pt x="4" y="96"/>
                    <a:pt x="8" y="97"/>
                  </a:cubicBezTo>
                  <a:cubicBezTo>
                    <a:pt x="19" y="99"/>
                    <a:pt x="34" y="100"/>
                    <a:pt x="42" y="100"/>
                  </a:cubicBezTo>
                  <a:cubicBezTo>
                    <a:pt x="58" y="100"/>
                    <a:pt x="64" y="96"/>
                    <a:pt x="64" y="86"/>
                  </a:cubicBezTo>
                  <a:cubicBezTo>
                    <a:pt x="64" y="75"/>
                    <a:pt x="60" y="73"/>
                    <a:pt x="45" y="70"/>
                  </a:cubicBezTo>
                  <a:cubicBezTo>
                    <a:pt x="21" y="67"/>
                    <a:pt x="1" y="62"/>
                    <a:pt x="1" y="36"/>
                  </a:cubicBezTo>
                  <a:cubicBezTo>
                    <a:pt x="1" y="12"/>
                    <a:pt x="19" y="0"/>
                    <a:pt x="46" y="0"/>
                  </a:cubicBezTo>
                  <a:cubicBezTo>
                    <a:pt x="56" y="0"/>
                    <a:pt x="72" y="1"/>
                    <a:pt x="82" y="5"/>
                  </a:cubicBezTo>
                  <a:cubicBezTo>
                    <a:pt x="86" y="7"/>
                    <a:pt x="88" y="8"/>
                    <a:pt x="87" y="12"/>
                  </a:cubicBezTo>
                  <a:lnTo>
                    <a:pt x="85" y="21"/>
                  </a:lnTo>
                  <a:cubicBezTo>
                    <a:pt x="85" y="24"/>
                    <a:pt x="83" y="25"/>
                    <a:pt x="79" y="24"/>
                  </a:cubicBezTo>
                  <a:cubicBezTo>
                    <a:pt x="68" y="23"/>
                    <a:pt x="55" y="21"/>
                    <a:pt x="46" y="21"/>
                  </a:cubicBezTo>
                  <a:cubicBezTo>
                    <a:pt x="31" y="21"/>
                    <a:pt x="27" y="26"/>
                    <a:pt x="27" y="35"/>
                  </a:cubicBezTo>
                  <a:cubicBezTo>
                    <a:pt x="27" y="44"/>
                    <a:pt x="33" y="45"/>
                    <a:pt x="48" y="48"/>
                  </a:cubicBezTo>
                  <a:cubicBezTo>
                    <a:pt x="70" y="51"/>
                    <a:pt x="91" y="56"/>
                    <a:pt x="91" y="84"/>
                  </a:cubicBezTo>
                  <a:cubicBezTo>
                    <a:pt x="91" y="112"/>
                    <a:pt x="67" y="122"/>
                    <a:pt x="43" y="122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2" name="Freeform 86"/>
            <p:cNvSpPr>
              <a:spLocks/>
            </p:cNvSpPr>
            <p:nvPr/>
          </p:nvSpPr>
          <p:spPr bwMode="gray">
            <a:xfrm>
              <a:off x="2897" y="742"/>
              <a:ext cx="25" cy="32"/>
            </a:xfrm>
            <a:custGeom>
              <a:avLst/>
              <a:gdLst>
                <a:gd name="T0" fmla="*/ 0 w 92"/>
                <a:gd name="T1" fmla="*/ 0 h 122"/>
                <a:gd name="T2" fmla="*/ 0 w 92"/>
                <a:gd name="T3" fmla="*/ 0 h 122"/>
                <a:gd name="T4" fmla="*/ 0 w 92"/>
                <a:gd name="T5" fmla="*/ 0 h 122"/>
                <a:gd name="T6" fmla="*/ 0 w 92"/>
                <a:gd name="T7" fmla="*/ 0 h 122"/>
                <a:gd name="T8" fmla="*/ 0 w 92"/>
                <a:gd name="T9" fmla="*/ 0 h 122"/>
                <a:gd name="T10" fmla="*/ 0 w 92"/>
                <a:gd name="T11" fmla="*/ 0 h 122"/>
                <a:gd name="T12" fmla="*/ 0 w 92"/>
                <a:gd name="T13" fmla="*/ 0 h 122"/>
                <a:gd name="T14" fmla="*/ 0 w 92"/>
                <a:gd name="T15" fmla="*/ 0 h 122"/>
                <a:gd name="T16" fmla="*/ 0 w 92"/>
                <a:gd name="T17" fmla="*/ 0 h 122"/>
                <a:gd name="T18" fmla="*/ 0 w 92"/>
                <a:gd name="T19" fmla="*/ 0 h 122"/>
                <a:gd name="T20" fmla="*/ 0 w 92"/>
                <a:gd name="T21" fmla="*/ 0 h 122"/>
                <a:gd name="T22" fmla="*/ 0 w 92"/>
                <a:gd name="T23" fmla="*/ 0 h 122"/>
                <a:gd name="T24" fmla="*/ 0 w 92"/>
                <a:gd name="T25" fmla="*/ 0 h 122"/>
                <a:gd name="T26" fmla="*/ 0 w 92"/>
                <a:gd name="T27" fmla="*/ 0 h 122"/>
                <a:gd name="T28" fmla="*/ 0 w 92"/>
                <a:gd name="T29" fmla="*/ 0 h 122"/>
                <a:gd name="T30" fmla="*/ 0 w 92"/>
                <a:gd name="T31" fmla="*/ 0 h 122"/>
                <a:gd name="T32" fmla="*/ 0 w 92"/>
                <a:gd name="T33" fmla="*/ 0 h 122"/>
                <a:gd name="T34" fmla="*/ 0 w 92"/>
                <a:gd name="T35" fmla="*/ 0 h 122"/>
                <a:gd name="T36" fmla="*/ 0 w 92"/>
                <a:gd name="T37" fmla="*/ 0 h 122"/>
                <a:gd name="T38" fmla="*/ 0 w 92"/>
                <a:gd name="T39" fmla="*/ 0 h 1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2" h="122">
                  <a:moveTo>
                    <a:pt x="43" y="122"/>
                  </a:moveTo>
                  <a:lnTo>
                    <a:pt x="43" y="122"/>
                  </a:lnTo>
                  <a:cubicBezTo>
                    <a:pt x="31" y="122"/>
                    <a:pt x="15" y="120"/>
                    <a:pt x="6" y="116"/>
                  </a:cubicBezTo>
                  <a:cubicBezTo>
                    <a:pt x="1" y="114"/>
                    <a:pt x="0" y="112"/>
                    <a:pt x="1" y="108"/>
                  </a:cubicBezTo>
                  <a:lnTo>
                    <a:pt x="3" y="100"/>
                  </a:lnTo>
                  <a:cubicBezTo>
                    <a:pt x="3" y="97"/>
                    <a:pt x="5" y="96"/>
                    <a:pt x="9" y="97"/>
                  </a:cubicBezTo>
                  <a:cubicBezTo>
                    <a:pt x="19" y="99"/>
                    <a:pt x="35" y="100"/>
                    <a:pt x="43" y="100"/>
                  </a:cubicBezTo>
                  <a:cubicBezTo>
                    <a:pt x="58" y="100"/>
                    <a:pt x="64" y="96"/>
                    <a:pt x="64" y="86"/>
                  </a:cubicBezTo>
                  <a:cubicBezTo>
                    <a:pt x="64" y="75"/>
                    <a:pt x="60" y="73"/>
                    <a:pt x="45" y="70"/>
                  </a:cubicBezTo>
                  <a:cubicBezTo>
                    <a:pt x="22" y="67"/>
                    <a:pt x="1" y="62"/>
                    <a:pt x="1" y="36"/>
                  </a:cubicBezTo>
                  <a:cubicBezTo>
                    <a:pt x="1" y="12"/>
                    <a:pt x="19" y="0"/>
                    <a:pt x="46" y="0"/>
                  </a:cubicBezTo>
                  <a:cubicBezTo>
                    <a:pt x="56" y="0"/>
                    <a:pt x="73" y="1"/>
                    <a:pt x="83" y="5"/>
                  </a:cubicBezTo>
                  <a:cubicBezTo>
                    <a:pt x="87" y="7"/>
                    <a:pt x="88" y="8"/>
                    <a:pt x="88" y="12"/>
                  </a:cubicBezTo>
                  <a:lnTo>
                    <a:pt x="86" y="21"/>
                  </a:lnTo>
                  <a:cubicBezTo>
                    <a:pt x="85" y="24"/>
                    <a:pt x="84" y="25"/>
                    <a:pt x="79" y="24"/>
                  </a:cubicBezTo>
                  <a:cubicBezTo>
                    <a:pt x="69" y="23"/>
                    <a:pt x="56" y="21"/>
                    <a:pt x="47" y="21"/>
                  </a:cubicBezTo>
                  <a:cubicBezTo>
                    <a:pt x="31" y="21"/>
                    <a:pt x="28" y="26"/>
                    <a:pt x="28" y="35"/>
                  </a:cubicBezTo>
                  <a:cubicBezTo>
                    <a:pt x="28" y="44"/>
                    <a:pt x="34" y="45"/>
                    <a:pt x="48" y="48"/>
                  </a:cubicBezTo>
                  <a:cubicBezTo>
                    <a:pt x="71" y="51"/>
                    <a:pt x="92" y="56"/>
                    <a:pt x="92" y="84"/>
                  </a:cubicBezTo>
                  <a:cubicBezTo>
                    <a:pt x="92" y="112"/>
                    <a:pt x="68" y="122"/>
                    <a:pt x="43" y="122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3" name="Freeform 87"/>
            <p:cNvSpPr>
              <a:spLocks noEditPoints="1"/>
            </p:cNvSpPr>
            <p:nvPr/>
          </p:nvSpPr>
          <p:spPr bwMode="gray">
            <a:xfrm>
              <a:off x="2925" y="731"/>
              <a:ext cx="8" cy="43"/>
            </a:xfrm>
            <a:custGeom>
              <a:avLst/>
              <a:gdLst>
                <a:gd name="T0" fmla="*/ 0 w 28"/>
                <a:gd name="T1" fmla="*/ 0 h 163"/>
                <a:gd name="T2" fmla="*/ 0 w 28"/>
                <a:gd name="T3" fmla="*/ 0 h 163"/>
                <a:gd name="T4" fmla="*/ 0 w 28"/>
                <a:gd name="T5" fmla="*/ 0 h 163"/>
                <a:gd name="T6" fmla="*/ 0 w 28"/>
                <a:gd name="T7" fmla="*/ 0 h 163"/>
                <a:gd name="T8" fmla="*/ 0 w 28"/>
                <a:gd name="T9" fmla="*/ 0 h 163"/>
                <a:gd name="T10" fmla="*/ 0 w 28"/>
                <a:gd name="T11" fmla="*/ 0 h 163"/>
                <a:gd name="T12" fmla="*/ 0 w 28"/>
                <a:gd name="T13" fmla="*/ 0 h 163"/>
                <a:gd name="T14" fmla="*/ 0 w 28"/>
                <a:gd name="T15" fmla="*/ 0 h 163"/>
                <a:gd name="T16" fmla="*/ 0 w 28"/>
                <a:gd name="T17" fmla="*/ 0 h 163"/>
                <a:gd name="T18" fmla="*/ 0 w 28"/>
                <a:gd name="T19" fmla="*/ 0 h 163"/>
                <a:gd name="T20" fmla="*/ 0 w 28"/>
                <a:gd name="T21" fmla="*/ 0 h 163"/>
                <a:gd name="T22" fmla="*/ 0 w 28"/>
                <a:gd name="T23" fmla="*/ 0 h 163"/>
                <a:gd name="T24" fmla="*/ 0 w 28"/>
                <a:gd name="T25" fmla="*/ 0 h 163"/>
                <a:gd name="T26" fmla="*/ 0 w 28"/>
                <a:gd name="T27" fmla="*/ 0 h 163"/>
                <a:gd name="T28" fmla="*/ 0 w 28"/>
                <a:gd name="T29" fmla="*/ 0 h 163"/>
                <a:gd name="T30" fmla="*/ 0 w 28"/>
                <a:gd name="T31" fmla="*/ 0 h 1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8" h="163">
                  <a:moveTo>
                    <a:pt x="27" y="158"/>
                  </a:moveTo>
                  <a:lnTo>
                    <a:pt x="27" y="158"/>
                  </a:lnTo>
                  <a:cubicBezTo>
                    <a:pt x="27" y="161"/>
                    <a:pt x="26" y="163"/>
                    <a:pt x="23" y="163"/>
                  </a:cubicBezTo>
                  <a:lnTo>
                    <a:pt x="5" y="163"/>
                  </a:lnTo>
                  <a:cubicBezTo>
                    <a:pt x="2" y="163"/>
                    <a:pt x="1" y="161"/>
                    <a:pt x="1" y="158"/>
                  </a:cubicBezTo>
                  <a:lnTo>
                    <a:pt x="1" y="50"/>
                  </a:lnTo>
                  <a:cubicBezTo>
                    <a:pt x="1" y="46"/>
                    <a:pt x="2" y="45"/>
                    <a:pt x="5" y="45"/>
                  </a:cubicBezTo>
                  <a:lnTo>
                    <a:pt x="23" y="45"/>
                  </a:lnTo>
                  <a:cubicBezTo>
                    <a:pt x="26" y="45"/>
                    <a:pt x="27" y="47"/>
                    <a:pt x="27" y="50"/>
                  </a:cubicBezTo>
                  <a:lnTo>
                    <a:pt x="27" y="158"/>
                  </a:lnTo>
                  <a:close/>
                  <a:moveTo>
                    <a:pt x="14" y="28"/>
                  </a:moveTo>
                  <a:lnTo>
                    <a:pt x="14" y="28"/>
                  </a:lnTo>
                  <a:cubicBezTo>
                    <a:pt x="2" y="28"/>
                    <a:pt x="0" y="21"/>
                    <a:pt x="0" y="14"/>
                  </a:cubicBezTo>
                  <a:cubicBezTo>
                    <a:pt x="0" y="6"/>
                    <a:pt x="3" y="0"/>
                    <a:pt x="14" y="0"/>
                  </a:cubicBezTo>
                  <a:cubicBezTo>
                    <a:pt x="26" y="0"/>
                    <a:pt x="28" y="6"/>
                    <a:pt x="28" y="14"/>
                  </a:cubicBezTo>
                  <a:cubicBezTo>
                    <a:pt x="28" y="21"/>
                    <a:pt x="26" y="28"/>
                    <a:pt x="14" y="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" name="Freeform 88"/>
            <p:cNvSpPr>
              <a:spLocks noEditPoints="1"/>
            </p:cNvSpPr>
            <p:nvPr/>
          </p:nvSpPr>
          <p:spPr bwMode="gray">
            <a:xfrm>
              <a:off x="2937" y="742"/>
              <a:ext cx="27" cy="32"/>
            </a:xfrm>
            <a:custGeom>
              <a:avLst/>
              <a:gdLst>
                <a:gd name="T0" fmla="*/ 0 w 104"/>
                <a:gd name="T1" fmla="*/ 0 h 122"/>
                <a:gd name="T2" fmla="*/ 0 w 104"/>
                <a:gd name="T3" fmla="*/ 0 h 122"/>
                <a:gd name="T4" fmla="*/ 0 w 104"/>
                <a:gd name="T5" fmla="*/ 0 h 122"/>
                <a:gd name="T6" fmla="*/ 0 w 104"/>
                <a:gd name="T7" fmla="*/ 0 h 122"/>
                <a:gd name="T8" fmla="*/ 0 w 104"/>
                <a:gd name="T9" fmla="*/ 0 h 122"/>
                <a:gd name="T10" fmla="*/ 0 w 104"/>
                <a:gd name="T11" fmla="*/ 0 h 122"/>
                <a:gd name="T12" fmla="*/ 0 w 104"/>
                <a:gd name="T13" fmla="*/ 0 h 122"/>
                <a:gd name="T14" fmla="*/ 0 w 104"/>
                <a:gd name="T15" fmla="*/ 0 h 122"/>
                <a:gd name="T16" fmla="*/ 0 w 104"/>
                <a:gd name="T17" fmla="*/ 0 h 122"/>
                <a:gd name="T18" fmla="*/ 0 w 104"/>
                <a:gd name="T19" fmla="*/ 0 h 122"/>
                <a:gd name="T20" fmla="*/ 0 w 104"/>
                <a:gd name="T21" fmla="*/ 0 h 122"/>
                <a:gd name="T22" fmla="*/ 0 w 104"/>
                <a:gd name="T23" fmla="*/ 0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4" h="122">
                  <a:moveTo>
                    <a:pt x="51" y="23"/>
                  </a:moveTo>
                  <a:lnTo>
                    <a:pt x="51" y="23"/>
                  </a:lnTo>
                  <a:cubicBezTo>
                    <a:pt x="31" y="23"/>
                    <a:pt x="26" y="36"/>
                    <a:pt x="26" y="61"/>
                  </a:cubicBezTo>
                  <a:cubicBezTo>
                    <a:pt x="26" y="86"/>
                    <a:pt x="31" y="99"/>
                    <a:pt x="51" y="99"/>
                  </a:cubicBezTo>
                  <a:cubicBezTo>
                    <a:pt x="73" y="99"/>
                    <a:pt x="77" y="86"/>
                    <a:pt x="77" y="61"/>
                  </a:cubicBezTo>
                  <a:cubicBezTo>
                    <a:pt x="77" y="35"/>
                    <a:pt x="73" y="23"/>
                    <a:pt x="51" y="23"/>
                  </a:cubicBezTo>
                  <a:close/>
                  <a:moveTo>
                    <a:pt x="51" y="122"/>
                  </a:moveTo>
                  <a:lnTo>
                    <a:pt x="51" y="122"/>
                  </a:lnTo>
                  <a:cubicBezTo>
                    <a:pt x="3" y="122"/>
                    <a:pt x="0" y="86"/>
                    <a:pt x="0" y="59"/>
                  </a:cubicBezTo>
                  <a:cubicBezTo>
                    <a:pt x="0" y="36"/>
                    <a:pt x="5" y="0"/>
                    <a:pt x="51" y="0"/>
                  </a:cubicBezTo>
                  <a:cubicBezTo>
                    <a:pt x="98" y="0"/>
                    <a:pt x="104" y="31"/>
                    <a:pt x="104" y="59"/>
                  </a:cubicBezTo>
                  <a:cubicBezTo>
                    <a:pt x="104" y="86"/>
                    <a:pt x="101" y="122"/>
                    <a:pt x="51" y="122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5" name="Freeform 89"/>
            <p:cNvSpPr>
              <a:spLocks/>
            </p:cNvSpPr>
            <p:nvPr/>
          </p:nvSpPr>
          <p:spPr bwMode="gray">
            <a:xfrm>
              <a:off x="2968" y="742"/>
              <a:ext cx="26" cy="32"/>
            </a:xfrm>
            <a:custGeom>
              <a:avLst/>
              <a:gdLst>
                <a:gd name="T0" fmla="*/ 0 w 102"/>
                <a:gd name="T1" fmla="*/ 0 h 120"/>
                <a:gd name="T2" fmla="*/ 0 w 102"/>
                <a:gd name="T3" fmla="*/ 0 h 120"/>
                <a:gd name="T4" fmla="*/ 0 w 102"/>
                <a:gd name="T5" fmla="*/ 0 h 120"/>
                <a:gd name="T6" fmla="*/ 0 w 102"/>
                <a:gd name="T7" fmla="*/ 0 h 120"/>
                <a:gd name="T8" fmla="*/ 0 w 102"/>
                <a:gd name="T9" fmla="*/ 0 h 120"/>
                <a:gd name="T10" fmla="*/ 0 w 102"/>
                <a:gd name="T11" fmla="*/ 0 h 120"/>
                <a:gd name="T12" fmla="*/ 0 w 102"/>
                <a:gd name="T13" fmla="*/ 0 h 120"/>
                <a:gd name="T14" fmla="*/ 0 w 102"/>
                <a:gd name="T15" fmla="*/ 0 h 120"/>
                <a:gd name="T16" fmla="*/ 0 w 102"/>
                <a:gd name="T17" fmla="*/ 0 h 120"/>
                <a:gd name="T18" fmla="*/ 0 w 102"/>
                <a:gd name="T19" fmla="*/ 0 h 120"/>
                <a:gd name="T20" fmla="*/ 0 w 102"/>
                <a:gd name="T21" fmla="*/ 0 h 120"/>
                <a:gd name="T22" fmla="*/ 0 w 102"/>
                <a:gd name="T23" fmla="*/ 0 h 120"/>
                <a:gd name="T24" fmla="*/ 0 w 102"/>
                <a:gd name="T25" fmla="*/ 0 h 120"/>
                <a:gd name="T26" fmla="*/ 0 w 102"/>
                <a:gd name="T27" fmla="*/ 0 h 120"/>
                <a:gd name="T28" fmla="*/ 0 w 102"/>
                <a:gd name="T29" fmla="*/ 0 h 120"/>
                <a:gd name="T30" fmla="*/ 0 w 102"/>
                <a:gd name="T31" fmla="*/ 0 h 120"/>
                <a:gd name="T32" fmla="*/ 0 w 102"/>
                <a:gd name="T33" fmla="*/ 0 h 120"/>
                <a:gd name="T34" fmla="*/ 0 w 102"/>
                <a:gd name="T35" fmla="*/ 0 h 120"/>
                <a:gd name="T36" fmla="*/ 0 w 102"/>
                <a:gd name="T37" fmla="*/ 0 h 120"/>
                <a:gd name="T38" fmla="*/ 0 w 102"/>
                <a:gd name="T39" fmla="*/ 0 h 120"/>
                <a:gd name="T40" fmla="*/ 0 w 102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2" h="120">
                  <a:moveTo>
                    <a:pt x="98" y="120"/>
                  </a:moveTo>
                  <a:lnTo>
                    <a:pt x="98" y="120"/>
                  </a:lnTo>
                  <a:lnTo>
                    <a:pt x="81" y="120"/>
                  </a:lnTo>
                  <a:cubicBezTo>
                    <a:pt x="78" y="120"/>
                    <a:pt x="76" y="118"/>
                    <a:pt x="76" y="115"/>
                  </a:cubicBezTo>
                  <a:lnTo>
                    <a:pt x="76" y="48"/>
                  </a:lnTo>
                  <a:cubicBezTo>
                    <a:pt x="76" y="33"/>
                    <a:pt x="73" y="24"/>
                    <a:pt x="59" y="24"/>
                  </a:cubicBezTo>
                  <a:cubicBezTo>
                    <a:pt x="49" y="24"/>
                    <a:pt x="33" y="32"/>
                    <a:pt x="26" y="35"/>
                  </a:cubicBezTo>
                  <a:lnTo>
                    <a:pt x="26" y="115"/>
                  </a:lnTo>
                  <a:cubicBezTo>
                    <a:pt x="26" y="118"/>
                    <a:pt x="25" y="120"/>
                    <a:pt x="22" y="120"/>
                  </a:cubicBezTo>
                  <a:lnTo>
                    <a:pt x="5" y="120"/>
                  </a:lnTo>
                  <a:cubicBezTo>
                    <a:pt x="1" y="120"/>
                    <a:pt x="0" y="118"/>
                    <a:pt x="0" y="115"/>
                  </a:cubicBezTo>
                  <a:lnTo>
                    <a:pt x="0" y="7"/>
                  </a:lnTo>
                  <a:cubicBezTo>
                    <a:pt x="0" y="4"/>
                    <a:pt x="1" y="2"/>
                    <a:pt x="5" y="2"/>
                  </a:cubicBezTo>
                  <a:lnTo>
                    <a:pt x="22" y="2"/>
                  </a:lnTo>
                  <a:cubicBezTo>
                    <a:pt x="25" y="2"/>
                    <a:pt x="26" y="4"/>
                    <a:pt x="26" y="7"/>
                  </a:cubicBezTo>
                  <a:lnTo>
                    <a:pt x="26" y="14"/>
                  </a:lnTo>
                  <a:cubicBezTo>
                    <a:pt x="26" y="14"/>
                    <a:pt x="27" y="14"/>
                    <a:pt x="27" y="14"/>
                  </a:cubicBezTo>
                  <a:cubicBezTo>
                    <a:pt x="36" y="8"/>
                    <a:pt x="53" y="0"/>
                    <a:pt x="67" y="0"/>
                  </a:cubicBezTo>
                  <a:cubicBezTo>
                    <a:pt x="100" y="0"/>
                    <a:pt x="102" y="21"/>
                    <a:pt x="102" y="45"/>
                  </a:cubicBezTo>
                  <a:lnTo>
                    <a:pt x="102" y="115"/>
                  </a:lnTo>
                  <a:cubicBezTo>
                    <a:pt x="102" y="118"/>
                    <a:pt x="102" y="120"/>
                    <a:pt x="98" y="120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GB" smtClean="0"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6" name="Group 137"/>
          <p:cNvGrpSpPr>
            <a:grpSpLocks/>
          </p:cNvGrpSpPr>
          <p:nvPr userDrawn="1"/>
        </p:nvGrpSpPr>
        <p:grpSpPr bwMode="auto">
          <a:xfrm>
            <a:off x="0" y="0"/>
            <a:ext cx="9144000" cy="1022350"/>
            <a:chOff x="0" y="0"/>
            <a:chExt cx="5760" cy="644"/>
          </a:xfrm>
        </p:grpSpPr>
        <p:sp>
          <p:nvSpPr>
            <p:cNvPr id="27" name="Rectangle 11"/>
            <p:cNvSpPr>
              <a:spLocks noChangeArrowheads="1"/>
            </p:cNvSpPr>
            <p:nvPr/>
          </p:nvSpPr>
          <p:spPr bwMode="gray">
            <a:xfrm flipV="1">
              <a:off x="0" y="0"/>
              <a:ext cx="5760" cy="6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/>
            <a:lstStyle>
              <a:lvl1pPr eaLnBrk="0" hangingPunct="0">
                <a:defRPr sz="120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120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120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120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120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mtClean="0">
                <a:cs typeface="Arial Unicode MS" pitchFamily="34" charset="-128"/>
              </a:endParaRPr>
            </a:p>
          </p:txBody>
        </p:sp>
        <p:pic>
          <p:nvPicPr>
            <p:cNvPr id="28" name="Picture 134" descr="bandeau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0" y="0"/>
              <a:ext cx="3886" cy="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135"/>
            <p:cNvGrpSpPr>
              <a:grpSpLocks/>
            </p:cNvGrpSpPr>
            <p:nvPr userDrawn="1"/>
          </p:nvGrpSpPr>
          <p:grpSpPr bwMode="auto">
            <a:xfrm>
              <a:off x="2488" y="189"/>
              <a:ext cx="923" cy="455"/>
              <a:chOff x="2488" y="189"/>
              <a:chExt cx="923" cy="455"/>
            </a:xfrm>
          </p:grpSpPr>
          <p:sp>
            <p:nvSpPr>
              <p:cNvPr id="30" name="Freeform 28"/>
              <p:cNvSpPr>
                <a:spLocks/>
              </p:cNvSpPr>
              <p:nvPr/>
            </p:nvSpPr>
            <p:spPr bwMode="gray">
              <a:xfrm>
                <a:off x="2488" y="190"/>
                <a:ext cx="454" cy="166"/>
              </a:xfrm>
              <a:custGeom>
                <a:avLst/>
                <a:gdLst>
                  <a:gd name="T0" fmla="*/ 0 w 1737"/>
                  <a:gd name="T1" fmla="*/ 0 h 638"/>
                  <a:gd name="T2" fmla="*/ 0 w 1737"/>
                  <a:gd name="T3" fmla="*/ 0 h 638"/>
                  <a:gd name="T4" fmla="*/ 0 w 1737"/>
                  <a:gd name="T5" fmla="*/ 0 h 638"/>
                  <a:gd name="T6" fmla="*/ 0 w 1737"/>
                  <a:gd name="T7" fmla="*/ 0 h 638"/>
                  <a:gd name="T8" fmla="*/ 0 w 1737"/>
                  <a:gd name="T9" fmla="*/ 0 h 638"/>
                  <a:gd name="T10" fmla="*/ 0 w 1737"/>
                  <a:gd name="T11" fmla="*/ 0 h 638"/>
                  <a:gd name="T12" fmla="*/ 0 w 1737"/>
                  <a:gd name="T13" fmla="*/ 0 h 638"/>
                  <a:gd name="T14" fmla="*/ 0 w 1737"/>
                  <a:gd name="T15" fmla="*/ 0 h 638"/>
                  <a:gd name="T16" fmla="*/ 0 w 1737"/>
                  <a:gd name="T17" fmla="*/ 0 h 638"/>
                  <a:gd name="T18" fmla="*/ 0 w 1737"/>
                  <a:gd name="T19" fmla="*/ 0 h 638"/>
                  <a:gd name="T20" fmla="*/ 0 w 1737"/>
                  <a:gd name="T21" fmla="*/ 0 h 638"/>
                  <a:gd name="T22" fmla="*/ 0 w 1737"/>
                  <a:gd name="T23" fmla="*/ 0 h 638"/>
                  <a:gd name="T24" fmla="*/ 0 w 1737"/>
                  <a:gd name="T25" fmla="*/ 0 h 638"/>
                  <a:gd name="T26" fmla="*/ 0 w 1737"/>
                  <a:gd name="T27" fmla="*/ 0 h 638"/>
                  <a:gd name="T28" fmla="*/ 0 w 1737"/>
                  <a:gd name="T29" fmla="*/ 0 h 63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37" h="638">
                    <a:moveTo>
                      <a:pt x="0" y="638"/>
                    </a:moveTo>
                    <a:lnTo>
                      <a:pt x="0" y="638"/>
                    </a:lnTo>
                    <a:cubicBezTo>
                      <a:pt x="0" y="638"/>
                      <a:pt x="1047" y="503"/>
                      <a:pt x="1076" y="498"/>
                    </a:cubicBezTo>
                    <a:cubicBezTo>
                      <a:pt x="1121" y="490"/>
                      <a:pt x="1162" y="482"/>
                      <a:pt x="1199" y="471"/>
                    </a:cubicBezTo>
                    <a:cubicBezTo>
                      <a:pt x="1284" y="448"/>
                      <a:pt x="1362" y="413"/>
                      <a:pt x="1431" y="366"/>
                    </a:cubicBezTo>
                    <a:cubicBezTo>
                      <a:pt x="1497" y="322"/>
                      <a:pt x="1559" y="258"/>
                      <a:pt x="1620" y="187"/>
                    </a:cubicBezTo>
                    <a:cubicBezTo>
                      <a:pt x="1658" y="142"/>
                      <a:pt x="1699" y="83"/>
                      <a:pt x="1737" y="27"/>
                    </a:cubicBezTo>
                    <a:lnTo>
                      <a:pt x="1737" y="0"/>
                    </a:lnTo>
                    <a:cubicBezTo>
                      <a:pt x="1692" y="66"/>
                      <a:pt x="1648" y="124"/>
                      <a:pt x="1602" y="174"/>
                    </a:cubicBezTo>
                    <a:cubicBezTo>
                      <a:pt x="1541" y="241"/>
                      <a:pt x="1478" y="296"/>
                      <a:pt x="1413" y="338"/>
                    </a:cubicBezTo>
                    <a:cubicBezTo>
                      <a:pt x="1346" y="381"/>
                      <a:pt x="1271" y="413"/>
                      <a:pt x="1190" y="433"/>
                    </a:cubicBezTo>
                    <a:cubicBezTo>
                      <a:pt x="1153" y="442"/>
                      <a:pt x="1114" y="450"/>
                      <a:pt x="1070" y="456"/>
                    </a:cubicBezTo>
                    <a:cubicBezTo>
                      <a:pt x="1041" y="460"/>
                      <a:pt x="1011" y="463"/>
                      <a:pt x="982" y="466"/>
                    </a:cubicBezTo>
                    <a:cubicBezTo>
                      <a:pt x="971" y="467"/>
                      <a:pt x="0" y="570"/>
                      <a:pt x="0" y="570"/>
                    </a:cubicBez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gray">
              <a:xfrm>
                <a:off x="2488" y="226"/>
                <a:ext cx="454" cy="154"/>
              </a:xfrm>
              <a:custGeom>
                <a:avLst/>
                <a:gdLst>
                  <a:gd name="T0" fmla="*/ 0 w 1737"/>
                  <a:gd name="T1" fmla="*/ 0 h 589"/>
                  <a:gd name="T2" fmla="*/ 0 w 1737"/>
                  <a:gd name="T3" fmla="*/ 0 h 589"/>
                  <a:gd name="T4" fmla="*/ 0 w 1737"/>
                  <a:gd name="T5" fmla="*/ 0 h 589"/>
                  <a:gd name="T6" fmla="*/ 0 w 1737"/>
                  <a:gd name="T7" fmla="*/ 0 h 589"/>
                  <a:gd name="T8" fmla="*/ 0 w 1737"/>
                  <a:gd name="T9" fmla="*/ 0 h 589"/>
                  <a:gd name="T10" fmla="*/ 0 w 1737"/>
                  <a:gd name="T11" fmla="*/ 0 h 589"/>
                  <a:gd name="T12" fmla="*/ 0 w 1737"/>
                  <a:gd name="T13" fmla="*/ 0 h 589"/>
                  <a:gd name="T14" fmla="*/ 0 w 1737"/>
                  <a:gd name="T15" fmla="*/ 0 h 589"/>
                  <a:gd name="T16" fmla="*/ 0 w 1737"/>
                  <a:gd name="T17" fmla="*/ 0 h 589"/>
                  <a:gd name="T18" fmla="*/ 0 w 1737"/>
                  <a:gd name="T19" fmla="*/ 0 h 589"/>
                  <a:gd name="T20" fmla="*/ 0 w 1737"/>
                  <a:gd name="T21" fmla="*/ 0 h 589"/>
                  <a:gd name="T22" fmla="*/ 0 w 1737"/>
                  <a:gd name="T23" fmla="*/ 0 h 589"/>
                  <a:gd name="T24" fmla="*/ 0 w 1737"/>
                  <a:gd name="T25" fmla="*/ 0 h 589"/>
                  <a:gd name="T26" fmla="*/ 0 w 1737"/>
                  <a:gd name="T27" fmla="*/ 0 h 589"/>
                  <a:gd name="T28" fmla="*/ 0 w 1737"/>
                  <a:gd name="T29" fmla="*/ 0 h 589"/>
                  <a:gd name="T30" fmla="*/ 0 w 1737"/>
                  <a:gd name="T31" fmla="*/ 0 h 589"/>
                  <a:gd name="T32" fmla="*/ 0 w 1737"/>
                  <a:gd name="T33" fmla="*/ 0 h 589"/>
                  <a:gd name="T34" fmla="*/ 0 w 1737"/>
                  <a:gd name="T35" fmla="*/ 0 h 5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37" h="589">
                    <a:moveTo>
                      <a:pt x="1404" y="323"/>
                    </a:moveTo>
                    <a:lnTo>
                      <a:pt x="1404" y="323"/>
                    </a:lnTo>
                    <a:cubicBezTo>
                      <a:pt x="1338" y="360"/>
                      <a:pt x="1262" y="388"/>
                      <a:pt x="1179" y="404"/>
                    </a:cubicBezTo>
                    <a:cubicBezTo>
                      <a:pt x="1143" y="412"/>
                      <a:pt x="1104" y="418"/>
                      <a:pt x="1060" y="422"/>
                    </a:cubicBezTo>
                    <a:cubicBezTo>
                      <a:pt x="1033" y="425"/>
                      <a:pt x="1007" y="427"/>
                      <a:pt x="981" y="430"/>
                    </a:cubicBezTo>
                    <a:cubicBezTo>
                      <a:pt x="967" y="431"/>
                      <a:pt x="952" y="432"/>
                      <a:pt x="938" y="433"/>
                    </a:cubicBezTo>
                    <a:cubicBezTo>
                      <a:pt x="617" y="462"/>
                      <a:pt x="298" y="493"/>
                      <a:pt x="0" y="522"/>
                    </a:cubicBezTo>
                    <a:lnTo>
                      <a:pt x="0" y="589"/>
                    </a:lnTo>
                    <a:cubicBezTo>
                      <a:pt x="301" y="553"/>
                      <a:pt x="622" y="515"/>
                      <a:pt x="943" y="479"/>
                    </a:cubicBezTo>
                    <a:cubicBezTo>
                      <a:pt x="957" y="477"/>
                      <a:pt x="971" y="475"/>
                      <a:pt x="986" y="474"/>
                    </a:cubicBezTo>
                    <a:cubicBezTo>
                      <a:pt x="1012" y="471"/>
                      <a:pt x="1038" y="468"/>
                      <a:pt x="1064" y="465"/>
                    </a:cubicBezTo>
                    <a:cubicBezTo>
                      <a:pt x="1110" y="459"/>
                      <a:pt x="1150" y="452"/>
                      <a:pt x="1187" y="443"/>
                    </a:cubicBezTo>
                    <a:cubicBezTo>
                      <a:pt x="1273" y="424"/>
                      <a:pt x="1352" y="393"/>
                      <a:pt x="1420" y="352"/>
                    </a:cubicBezTo>
                    <a:cubicBezTo>
                      <a:pt x="1487" y="312"/>
                      <a:pt x="1547" y="255"/>
                      <a:pt x="1611" y="186"/>
                    </a:cubicBezTo>
                    <a:cubicBezTo>
                      <a:pt x="1651" y="143"/>
                      <a:pt x="1696" y="82"/>
                      <a:pt x="1737" y="25"/>
                    </a:cubicBezTo>
                    <a:lnTo>
                      <a:pt x="1737" y="0"/>
                    </a:lnTo>
                    <a:cubicBezTo>
                      <a:pt x="1688" y="66"/>
                      <a:pt x="1642" y="122"/>
                      <a:pt x="1596" y="170"/>
                    </a:cubicBezTo>
                    <a:cubicBezTo>
                      <a:pt x="1533" y="234"/>
                      <a:pt x="1468" y="286"/>
                      <a:pt x="1404" y="323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gray">
              <a:xfrm>
                <a:off x="2488" y="264"/>
                <a:ext cx="454" cy="140"/>
              </a:xfrm>
              <a:custGeom>
                <a:avLst/>
                <a:gdLst>
                  <a:gd name="T0" fmla="*/ 0 w 1737"/>
                  <a:gd name="T1" fmla="*/ 0 h 535"/>
                  <a:gd name="T2" fmla="*/ 0 w 1737"/>
                  <a:gd name="T3" fmla="*/ 0 h 535"/>
                  <a:gd name="T4" fmla="*/ 0 w 1737"/>
                  <a:gd name="T5" fmla="*/ 0 h 535"/>
                  <a:gd name="T6" fmla="*/ 0 w 1737"/>
                  <a:gd name="T7" fmla="*/ 0 h 535"/>
                  <a:gd name="T8" fmla="*/ 0 w 1737"/>
                  <a:gd name="T9" fmla="*/ 0 h 535"/>
                  <a:gd name="T10" fmla="*/ 0 w 1737"/>
                  <a:gd name="T11" fmla="*/ 0 h 535"/>
                  <a:gd name="T12" fmla="*/ 0 w 1737"/>
                  <a:gd name="T13" fmla="*/ 0 h 535"/>
                  <a:gd name="T14" fmla="*/ 0 w 1737"/>
                  <a:gd name="T15" fmla="*/ 0 h 535"/>
                  <a:gd name="T16" fmla="*/ 0 w 1737"/>
                  <a:gd name="T17" fmla="*/ 0 h 535"/>
                  <a:gd name="T18" fmla="*/ 0 w 1737"/>
                  <a:gd name="T19" fmla="*/ 0 h 535"/>
                  <a:gd name="T20" fmla="*/ 0 w 1737"/>
                  <a:gd name="T21" fmla="*/ 0 h 535"/>
                  <a:gd name="T22" fmla="*/ 0 w 1737"/>
                  <a:gd name="T23" fmla="*/ 0 h 535"/>
                  <a:gd name="T24" fmla="*/ 0 w 1737"/>
                  <a:gd name="T25" fmla="*/ 0 h 535"/>
                  <a:gd name="T26" fmla="*/ 0 w 1737"/>
                  <a:gd name="T27" fmla="*/ 0 h 535"/>
                  <a:gd name="T28" fmla="*/ 0 w 1737"/>
                  <a:gd name="T29" fmla="*/ 0 h 53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37" h="535">
                    <a:moveTo>
                      <a:pt x="1587" y="162"/>
                    </a:moveTo>
                    <a:lnTo>
                      <a:pt x="1587" y="162"/>
                    </a:lnTo>
                    <a:cubicBezTo>
                      <a:pt x="1523" y="221"/>
                      <a:pt x="1456" y="266"/>
                      <a:pt x="1389" y="299"/>
                    </a:cubicBezTo>
                    <a:cubicBezTo>
                      <a:pt x="1322" y="331"/>
                      <a:pt x="1248" y="353"/>
                      <a:pt x="1162" y="367"/>
                    </a:cubicBezTo>
                    <a:cubicBezTo>
                      <a:pt x="1127" y="373"/>
                      <a:pt x="1088" y="378"/>
                      <a:pt x="1044" y="382"/>
                    </a:cubicBezTo>
                    <a:lnTo>
                      <a:pt x="0" y="467"/>
                    </a:lnTo>
                    <a:lnTo>
                      <a:pt x="0" y="535"/>
                    </a:lnTo>
                    <a:lnTo>
                      <a:pt x="928" y="437"/>
                    </a:lnTo>
                    <a:lnTo>
                      <a:pt x="1048" y="424"/>
                    </a:lnTo>
                    <a:cubicBezTo>
                      <a:pt x="1093" y="419"/>
                      <a:pt x="1133" y="413"/>
                      <a:pt x="1169" y="406"/>
                    </a:cubicBezTo>
                    <a:cubicBezTo>
                      <a:pt x="1258" y="389"/>
                      <a:pt x="1335" y="364"/>
                      <a:pt x="1403" y="329"/>
                    </a:cubicBezTo>
                    <a:cubicBezTo>
                      <a:pt x="1473" y="294"/>
                      <a:pt x="1542" y="236"/>
                      <a:pt x="1607" y="174"/>
                    </a:cubicBezTo>
                    <a:cubicBezTo>
                      <a:pt x="1650" y="132"/>
                      <a:pt x="1692" y="78"/>
                      <a:pt x="1737" y="22"/>
                    </a:cubicBezTo>
                    <a:lnTo>
                      <a:pt x="1737" y="0"/>
                    </a:lnTo>
                    <a:cubicBezTo>
                      <a:pt x="1685" y="64"/>
                      <a:pt x="1636" y="117"/>
                      <a:pt x="1587" y="16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gray">
              <a:xfrm>
                <a:off x="2488" y="338"/>
                <a:ext cx="454" cy="113"/>
              </a:xfrm>
              <a:custGeom>
                <a:avLst/>
                <a:gdLst>
                  <a:gd name="T0" fmla="*/ 0 w 1737"/>
                  <a:gd name="T1" fmla="*/ 0 h 434"/>
                  <a:gd name="T2" fmla="*/ 0 w 1737"/>
                  <a:gd name="T3" fmla="*/ 0 h 434"/>
                  <a:gd name="T4" fmla="*/ 0 w 1737"/>
                  <a:gd name="T5" fmla="*/ 0 h 434"/>
                  <a:gd name="T6" fmla="*/ 0 w 1737"/>
                  <a:gd name="T7" fmla="*/ 0 h 434"/>
                  <a:gd name="T8" fmla="*/ 0 w 1737"/>
                  <a:gd name="T9" fmla="*/ 0 h 434"/>
                  <a:gd name="T10" fmla="*/ 0 w 1737"/>
                  <a:gd name="T11" fmla="*/ 0 h 434"/>
                  <a:gd name="T12" fmla="*/ 0 w 1737"/>
                  <a:gd name="T13" fmla="*/ 0 h 434"/>
                  <a:gd name="T14" fmla="*/ 0 w 1737"/>
                  <a:gd name="T15" fmla="*/ 0 h 434"/>
                  <a:gd name="T16" fmla="*/ 0 w 1737"/>
                  <a:gd name="T17" fmla="*/ 0 h 434"/>
                  <a:gd name="T18" fmla="*/ 0 w 1737"/>
                  <a:gd name="T19" fmla="*/ 0 h 434"/>
                  <a:gd name="T20" fmla="*/ 0 w 1737"/>
                  <a:gd name="T21" fmla="*/ 0 h 434"/>
                  <a:gd name="T22" fmla="*/ 0 w 1737"/>
                  <a:gd name="T23" fmla="*/ 0 h 434"/>
                  <a:gd name="T24" fmla="*/ 0 w 1737"/>
                  <a:gd name="T25" fmla="*/ 0 h 434"/>
                  <a:gd name="T26" fmla="*/ 0 w 1737"/>
                  <a:gd name="T27" fmla="*/ 0 h 434"/>
                  <a:gd name="T28" fmla="*/ 0 w 1737"/>
                  <a:gd name="T29" fmla="*/ 0 h 434"/>
                  <a:gd name="T30" fmla="*/ 0 w 1737"/>
                  <a:gd name="T31" fmla="*/ 0 h 434"/>
                  <a:gd name="T32" fmla="*/ 0 w 1737"/>
                  <a:gd name="T33" fmla="*/ 0 h 434"/>
                  <a:gd name="T34" fmla="*/ 0 w 1737"/>
                  <a:gd name="T35" fmla="*/ 0 h 4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37" h="434">
                    <a:moveTo>
                      <a:pt x="1334" y="230"/>
                    </a:moveTo>
                    <a:lnTo>
                      <a:pt x="1334" y="230"/>
                    </a:lnTo>
                    <a:cubicBezTo>
                      <a:pt x="1274" y="264"/>
                      <a:pt x="1228" y="284"/>
                      <a:pt x="1141" y="293"/>
                    </a:cubicBezTo>
                    <a:cubicBezTo>
                      <a:pt x="1089" y="298"/>
                      <a:pt x="1035" y="301"/>
                      <a:pt x="983" y="304"/>
                    </a:cubicBezTo>
                    <a:cubicBezTo>
                      <a:pt x="957" y="305"/>
                      <a:pt x="932" y="306"/>
                      <a:pt x="907" y="308"/>
                    </a:cubicBezTo>
                    <a:cubicBezTo>
                      <a:pt x="749" y="317"/>
                      <a:pt x="594" y="327"/>
                      <a:pt x="436" y="337"/>
                    </a:cubicBezTo>
                    <a:lnTo>
                      <a:pt x="0" y="366"/>
                    </a:lnTo>
                    <a:lnTo>
                      <a:pt x="0" y="434"/>
                    </a:lnTo>
                    <a:lnTo>
                      <a:pt x="441" y="394"/>
                    </a:lnTo>
                    <a:cubicBezTo>
                      <a:pt x="583" y="381"/>
                      <a:pt x="748" y="366"/>
                      <a:pt x="910" y="353"/>
                    </a:cubicBezTo>
                    <a:lnTo>
                      <a:pt x="1027" y="344"/>
                    </a:lnTo>
                    <a:cubicBezTo>
                      <a:pt x="1073" y="340"/>
                      <a:pt x="1111" y="337"/>
                      <a:pt x="1146" y="332"/>
                    </a:cubicBezTo>
                    <a:cubicBezTo>
                      <a:pt x="1235" y="321"/>
                      <a:pt x="1311" y="303"/>
                      <a:pt x="1379" y="277"/>
                    </a:cubicBezTo>
                    <a:cubicBezTo>
                      <a:pt x="1452" y="250"/>
                      <a:pt x="1520" y="208"/>
                      <a:pt x="1589" y="158"/>
                    </a:cubicBezTo>
                    <a:cubicBezTo>
                      <a:pt x="1651" y="113"/>
                      <a:pt x="1737" y="25"/>
                      <a:pt x="1737" y="24"/>
                    </a:cubicBezTo>
                    <a:lnTo>
                      <a:pt x="1737" y="0"/>
                    </a:lnTo>
                    <a:cubicBezTo>
                      <a:pt x="1681" y="55"/>
                      <a:pt x="1649" y="86"/>
                      <a:pt x="1587" y="126"/>
                    </a:cubicBezTo>
                    <a:cubicBezTo>
                      <a:pt x="1514" y="174"/>
                      <a:pt x="1389" y="200"/>
                      <a:pt x="1334" y="23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gray">
              <a:xfrm>
                <a:off x="2488" y="383"/>
                <a:ext cx="454" cy="92"/>
              </a:xfrm>
              <a:custGeom>
                <a:avLst/>
                <a:gdLst>
                  <a:gd name="T0" fmla="*/ 0 w 1737"/>
                  <a:gd name="T1" fmla="*/ 0 h 353"/>
                  <a:gd name="T2" fmla="*/ 0 w 1737"/>
                  <a:gd name="T3" fmla="*/ 0 h 353"/>
                  <a:gd name="T4" fmla="*/ 0 w 1737"/>
                  <a:gd name="T5" fmla="*/ 0 h 353"/>
                  <a:gd name="T6" fmla="*/ 0 w 1737"/>
                  <a:gd name="T7" fmla="*/ 0 h 353"/>
                  <a:gd name="T8" fmla="*/ 0 w 1737"/>
                  <a:gd name="T9" fmla="*/ 0 h 353"/>
                  <a:gd name="T10" fmla="*/ 0 w 1737"/>
                  <a:gd name="T11" fmla="*/ 0 h 353"/>
                  <a:gd name="T12" fmla="*/ 0 w 1737"/>
                  <a:gd name="T13" fmla="*/ 0 h 353"/>
                  <a:gd name="T14" fmla="*/ 0 w 1737"/>
                  <a:gd name="T15" fmla="*/ 0 h 353"/>
                  <a:gd name="T16" fmla="*/ 0 w 1737"/>
                  <a:gd name="T17" fmla="*/ 0 h 353"/>
                  <a:gd name="T18" fmla="*/ 0 w 1737"/>
                  <a:gd name="T19" fmla="*/ 0 h 353"/>
                  <a:gd name="T20" fmla="*/ 0 w 1737"/>
                  <a:gd name="T21" fmla="*/ 0 h 353"/>
                  <a:gd name="T22" fmla="*/ 0 w 1737"/>
                  <a:gd name="T23" fmla="*/ 0 h 353"/>
                  <a:gd name="T24" fmla="*/ 0 w 1737"/>
                  <a:gd name="T25" fmla="*/ 0 h 353"/>
                  <a:gd name="T26" fmla="*/ 0 w 1737"/>
                  <a:gd name="T27" fmla="*/ 0 h 353"/>
                  <a:gd name="T28" fmla="*/ 0 w 1737"/>
                  <a:gd name="T29" fmla="*/ 0 h 353"/>
                  <a:gd name="T30" fmla="*/ 0 w 1737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37" h="353">
                    <a:moveTo>
                      <a:pt x="1357" y="188"/>
                    </a:moveTo>
                    <a:lnTo>
                      <a:pt x="1357" y="188"/>
                    </a:lnTo>
                    <a:cubicBezTo>
                      <a:pt x="1291" y="207"/>
                      <a:pt x="1216" y="220"/>
                      <a:pt x="1130" y="228"/>
                    </a:cubicBezTo>
                    <a:cubicBezTo>
                      <a:pt x="1095" y="231"/>
                      <a:pt x="1057" y="233"/>
                      <a:pt x="1014" y="235"/>
                    </a:cubicBezTo>
                    <a:lnTo>
                      <a:pt x="897" y="240"/>
                    </a:lnTo>
                    <a:cubicBezTo>
                      <a:pt x="607" y="253"/>
                      <a:pt x="318" y="268"/>
                      <a:pt x="0" y="285"/>
                    </a:cubicBezTo>
                    <a:lnTo>
                      <a:pt x="0" y="353"/>
                    </a:lnTo>
                    <a:cubicBezTo>
                      <a:pt x="304" y="329"/>
                      <a:pt x="602" y="306"/>
                      <a:pt x="900" y="285"/>
                    </a:cubicBezTo>
                    <a:lnTo>
                      <a:pt x="1016" y="277"/>
                    </a:lnTo>
                    <a:cubicBezTo>
                      <a:pt x="1061" y="274"/>
                      <a:pt x="1099" y="271"/>
                      <a:pt x="1134" y="267"/>
                    </a:cubicBezTo>
                    <a:cubicBezTo>
                      <a:pt x="1222" y="257"/>
                      <a:pt x="1298" y="242"/>
                      <a:pt x="1366" y="220"/>
                    </a:cubicBezTo>
                    <a:cubicBezTo>
                      <a:pt x="1441" y="197"/>
                      <a:pt x="1513" y="162"/>
                      <a:pt x="1582" y="118"/>
                    </a:cubicBezTo>
                    <a:cubicBezTo>
                      <a:pt x="1633" y="86"/>
                      <a:pt x="1684" y="48"/>
                      <a:pt x="1737" y="2"/>
                    </a:cubicBezTo>
                    <a:lnTo>
                      <a:pt x="1737" y="0"/>
                    </a:lnTo>
                    <a:cubicBezTo>
                      <a:pt x="1679" y="50"/>
                      <a:pt x="1623" y="61"/>
                      <a:pt x="1568" y="94"/>
                    </a:cubicBezTo>
                    <a:cubicBezTo>
                      <a:pt x="1500" y="135"/>
                      <a:pt x="1429" y="167"/>
                      <a:pt x="1357" y="188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gray">
              <a:xfrm>
                <a:off x="2488" y="412"/>
                <a:ext cx="454" cy="87"/>
              </a:xfrm>
              <a:custGeom>
                <a:avLst/>
                <a:gdLst>
                  <a:gd name="T0" fmla="*/ 0 w 1737"/>
                  <a:gd name="T1" fmla="*/ 0 h 331"/>
                  <a:gd name="T2" fmla="*/ 0 w 1737"/>
                  <a:gd name="T3" fmla="*/ 0 h 331"/>
                  <a:gd name="T4" fmla="*/ 0 w 1737"/>
                  <a:gd name="T5" fmla="*/ 0 h 331"/>
                  <a:gd name="T6" fmla="*/ 0 w 1737"/>
                  <a:gd name="T7" fmla="*/ 0 h 331"/>
                  <a:gd name="T8" fmla="*/ 0 w 1737"/>
                  <a:gd name="T9" fmla="*/ 0 h 331"/>
                  <a:gd name="T10" fmla="*/ 0 w 1737"/>
                  <a:gd name="T11" fmla="*/ 0 h 331"/>
                  <a:gd name="T12" fmla="*/ 0 w 1737"/>
                  <a:gd name="T13" fmla="*/ 0 h 331"/>
                  <a:gd name="T14" fmla="*/ 0 w 1737"/>
                  <a:gd name="T15" fmla="*/ 0 h 331"/>
                  <a:gd name="T16" fmla="*/ 0 w 1737"/>
                  <a:gd name="T17" fmla="*/ 0 h 331"/>
                  <a:gd name="T18" fmla="*/ 0 w 1737"/>
                  <a:gd name="T19" fmla="*/ 0 h 331"/>
                  <a:gd name="T20" fmla="*/ 0 w 1737"/>
                  <a:gd name="T21" fmla="*/ 0 h 331"/>
                  <a:gd name="T22" fmla="*/ 0 w 1737"/>
                  <a:gd name="T23" fmla="*/ 0 h 331"/>
                  <a:gd name="T24" fmla="*/ 0 w 1737"/>
                  <a:gd name="T25" fmla="*/ 0 h 331"/>
                  <a:gd name="T26" fmla="*/ 0 w 1737"/>
                  <a:gd name="T27" fmla="*/ 0 h 331"/>
                  <a:gd name="T28" fmla="*/ 0 w 1737"/>
                  <a:gd name="T29" fmla="*/ 0 h 331"/>
                  <a:gd name="T30" fmla="*/ 0 w 1737"/>
                  <a:gd name="T31" fmla="*/ 0 h 33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37" h="331">
                    <a:moveTo>
                      <a:pt x="1346" y="186"/>
                    </a:moveTo>
                    <a:lnTo>
                      <a:pt x="1346" y="186"/>
                    </a:lnTo>
                    <a:cubicBezTo>
                      <a:pt x="1279" y="201"/>
                      <a:pt x="1207" y="211"/>
                      <a:pt x="1119" y="217"/>
                    </a:cubicBezTo>
                    <a:cubicBezTo>
                      <a:pt x="1085" y="219"/>
                      <a:pt x="1049" y="221"/>
                      <a:pt x="1004" y="222"/>
                    </a:cubicBezTo>
                    <a:lnTo>
                      <a:pt x="889" y="227"/>
                    </a:lnTo>
                    <a:cubicBezTo>
                      <a:pt x="597" y="238"/>
                      <a:pt x="302" y="250"/>
                      <a:pt x="0" y="263"/>
                    </a:cubicBezTo>
                    <a:lnTo>
                      <a:pt x="0" y="331"/>
                    </a:lnTo>
                    <a:cubicBezTo>
                      <a:pt x="300" y="310"/>
                      <a:pt x="594" y="290"/>
                      <a:pt x="891" y="272"/>
                    </a:cubicBezTo>
                    <a:lnTo>
                      <a:pt x="1007" y="265"/>
                    </a:lnTo>
                    <a:cubicBezTo>
                      <a:pt x="1052" y="262"/>
                      <a:pt x="1089" y="260"/>
                      <a:pt x="1123" y="257"/>
                    </a:cubicBezTo>
                    <a:cubicBezTo>
                      <a:pt x="1212" y="248"/>
                      <a:pt x="1286" y="236"/>
                      <a:pt x="1353" y="219"/>
                    </a:cubicBezTo>
                    <a:cubicBezTo>
                      <a:pt x="1430" y="199"/>
                      <a:pt x="1504" y="171"/>
                      <a:pt x="1573" y="134"/>
                    </a:cubicBezTo>
                    <a:cubicBezTo>
                      <a:pt x="1627" y="105"/>
                      <a:pt x="1681" y="71"/>
                      <a:pt x="1737" y="29"/>
                    </a:cubicBezTo>
                    <a:lnTo>
                      <a:pt x="1737" y="0"/>
                    </a:lnTo>
                    <a:cubicBezTo>
                      <a:pt x="1677" y="44"/>
                      <a:pt x="1619" y="79"/>
                      <a:pt x="1561" y="108"/>
                    </a:cubicBezTo>
                    <a:cubicBezTo>
                      <a:pt x="1492" y="143"/>
                      <a:pt x="1420" y="169"/>
                      <a:pt x="1346" y="186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6" name="Freeform 34"/>
              <p:cNvSpPr>
                <a:spLocks/>
              </p:cNvSpPr>
              <p:nvPr/>
            </p:nvSpPr>
            <p:spPr bwMode="gray">
              <a:xfrm>
                <a:off x="2488" y="450"/>
                <a:ext cx="454" cy="72"/>
              </a:xfrm>
              <a:custGeom>
                <a:avLst/>
                <a:gdLst>
                  <a:gd name="T0" fmla="*/ 0 w 1737"/>
                  <a:gd name="T1" fmla="*/ 0 h 274"/>
                  <a:gd name="T2" fmla="*/ 0 w 1737"/>
                  <a:gd name="T3" fmla="*/ 0 h 274"/>
                  <a:gd name="T4" fmla="*/ 0 w 1737"/>
                  <a:gd name="T5" fmla="*/ 0 h 274"/>
                  <a:gd name="T6" fmla="*/ 0 w 1737"/>
                  <a:gd name="T7" fmla="*/ 0 h 274"/>
                  <a:gd name="T8" fmla="*/ 0 w 1737"/>
                  <a:gd name="T9" fmla="*/ 0 h 274"/>
                  <a:gd name="T10" fmla="*/ 0 w 1737"/>
                  <a:gd name="T11" fmla="*/ 0 h 274"/>
                  <a:gd name="T12" fmla="*/ 0 w 1737"/>
                  <a:gd name="T13" fmla="*/ 0 h 274"/>
                  <a:gd name="T14" fmla="*/ 0 w 1737"/>
                  <a:gd name="T15" fmla="*/ 0 h 274"/>
                  <a:gd name="T16" fmla="*/ 0 w 1737"/>
                  <a:gd name="T17" fmla="*/ 0 h 274"/>
                  <a:gd name="T18" fmla="*/ 0 w 1737"/>
                  <a:gd name="T19" fmla="*/ 0 h 274"/>
                  <a:gd name="T20" fmla="*/ 0 w 1737"/>
                  <a:gd name="T21" fmla="*/ 0 h 274"/>
                  <a:gd name="T22" fmla="*/ 0 w 1737"/>
                  <a:gd name="T23" fmla="*/ 0 h 274"/>
                  <a:gd name="T24" fmla="*/ 0 w 1737"/>
                  <a:gd name="T25" fmla="*/ 0 h 274"/>
                  <a:gd name="T26" fmla="*/ 0 w 1737"/>
                  <a:gd name="T27" fmla="*/ 0 h 274"/>
                  <a:gd name="T28" fmla="*/ 0 w 1737"/>
                  <a:gd name="T29" fmla="*/ 0 h 27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37" h="274">
                    <a:moveTo>
                      <a:pt x="1336" y="152"/>
                    </a:moveTo>
                    <a:lnTo>
                      <a:pt x="1336" y="152"/>
                    </a:lnTo>
                    <a:cubicBezTo>
                      <a:pt x="1269" y="164"/>
                      <a:pt x="1198" y="172"/>
                      <a:pt x="1110" y="176"/>
                    </a:cubicBezTo>
                    <a:cubicBezTo>
                      <a:pt x="1077" y="178"/>
                      <a:pt x="1042" y="179"/>
                      <a:pt x="996" y="180"/>
                    </a:cubicBezTo>
                    <a:lnTo>
                      <a:pt x="0" y="207"/>
                    </a:lnTo>
                    <a:lnTo>
                      <a:pt x="0" y="274"/>
                    </a:lnTo>
                    <a:lnTo>
                      <a:pt x="883" y="228"/>
                    </a:lnTo>
                    <a:lnTo>
                      <a:pt x="998" y="222"/>
                    </a:lnTo>
                    <a:cubicBezTo>
                      <a:pt x="1042" y="220"/>
                      <a:pt x="1079" y="218"/>
                      <a:pt x="1113" y="216"/>
                    </a:cubicBezTo>
                    <a:cubicBezTo>
                      <a:pt x="1201" y="209"/>
                      <a:pt x="1274" y="199"/>
                      <a:pt x="1342" y="185"/>
                    </a:cubicBezTo>
                    <a:cubicBezTo>
                      <a:pt x="1419" y="169"/>
                      <a:pt x="1494" y="146"/>
                      <a:pt x="1564" y="116"/>
                    </a:cubicBezTo>
                    <a:cubicBezTo>
                      <a:pt x="1621" y="92"/>
                      <a:pt x="1678" y="62"/>
                      <a:pt x="1737" y="27"/>
                    </a:cubicBezTo>
                    <a:lnTo>
                      <a:pt x="1737" y="0"/>
                    </a:lnTo>
                    <a:cubicBezTo>
                      <a:pt x="1674" y="36"/>
                      <a:pt x="1614" y="66"/>
                      <a:pt x="1554" y="89"/>
                    </a:cubicBezTo>
                    <a:cubicBezTo>
                      <a:pt x="1485" y="117"/>
                      <a:pt x="1411" y="138"/>
                      <a:pt x="1336" y="1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gray">
              <a:xfrm>
                <a:off x="2488" y="487"/>
                <a:ext cx="454" cy="59"/>
              </a:xfrm>
              <a:custGeom>
                <a:avLst/>
                <a:gdLst>
                  <a:gd name="T0" fmla="*/ 0 w 1737"/>
                  <a:gd name="T1" fmla="*/ 0 h 225"/>
                  <a:gd name="T2" fmla="*/ 0 w 1737"/>
                  <a:gd name="T3" fmla="*/ 0 h 225"/>
                  <a:gd name="T4" fmla="*/ 0 w 1737"/>
                  <a:gd name="T5" fmla="*/ 0 h 225"/>
                  <a:gd name="T6" fmla="*/ 0 w 1737"/>
                  <a:gd name="T7" fmla="*/ 0 h 225"/>
                  <a:gd name="T8" fmla="*/ 0 w 1737"/>
                  <a:gd name="T9" fmla="*/ 0 h 225"/>
                  <a:gd name="T10" fmla="*/ 0 w 1737"/>
                  <a:gd name="T11" fmla="*/ 0 h 225"/>
                  <a:gd name="T12" fmla="*/ 0 w 1737"/>
                  <a:gd name="T13" fmla="*/ 0 h 225"/>
                  <a:gd name="T14" fmla="*/ 0 w 1737"/>
                  <a:gd name="T15" fmla="*/ 0 h 225"/>
                  <a:gd name="T16" fmla="*/ 0 w 1737"/>
                  <a:gd name="T17" fmla="*/ 0 h 225"/>
                  <a:gd name="T18" fmla="*/ 0 w 1737"/>
                  <a:gd name="T19" fmla="*/ 0 h 225"/>
                  <a:gd name="T20" fmla="*/ 0 w 1737"/>
                  <a:gd name="T21" fmla="*/ 0 h 225"/>
                  <a:gd name="T22" fmla="*/ 0 w 1737"/>
                  <a:gd name="T23" fmla="*/ 0 h 225"/>
                  <a:gd name="T24" fmla="*/ 0 w 1737"/>
                  <a:gd name="T25" fmla="*/ 0 h 225"/>
                  <a:gd name="T26" fmla="*/ 0 w 1737"/>
                  <a:gd name="T27" fmla="*/ 0 h 2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37" h="225">
                    <a:moveTo>
                      <a:pt x="1328" y="121"/>
                    </a:moveTo>
                    <a:lnTo>
                      <a:pt x="1328" y="121"/>
                    </a:lnTo>
                    <a:cubicBezTo>
                      <a:pt x="1206" y="137"/>
                      <a:pt x="1080" y="139"/>
                      <a:pt x="958" y="141"/>
                    </a:cubicBezTo>
                    <a:cubicBezTo>
                      <a:pt x="930" y="141"/>
                      <a:pt x="902" y="142"/>
                      <a:pt x="875" y="142"/>
                    </a:cubicBezTo>
                    <a:lnTo>
                      <a:pt x="0" y="158"/>
                    </a:lnTo>
                    <a:lnTo>
                      <a:pt x="0" y="225"/>
                    </a:lnTo>
                    <a:lnTo>
                      <a:pt x="876" y="188"/>
                    </a:lnTo>
                    <a:cubicBezTo>
                      <a:pt x="904" y="186"/>
                      <a:pt x="932" y="185"/>
                      <a:pt x="960" y="184"/>
                    </a:cubicBezTo>
                    <a:cubicBezTo>
                      <a:pt x="1082" y="179"/>
                      <a:pt x="1209" y="174"/>
                      <a:pt x="1333" y="155"/>
                    </a:cubicBezTo>
                    <a:cubicBezTo>
                      <a:pt x="1411" y="142"/>
                      <a:pt x="1487" y="124"/>
                      <a:pt x="1557" y="100"/>
                    </a:cubicBezTo>
                    <a:cubicBezTo>
                      <a:pt x="1615" y="81"/>
                      <a:pt x="1676" y="56"/>
                      <a:pt x="1737" y="26"/>
                    </a:cubicBezTo>
                    <a:lnTo>
                      <a:pt x="1737" y="0"/>
                    </a:lnTo>
                    <a:cubicBezTo>
                      <a:pt x="1673" y="30"/>
                      <a:pt x="1609" y="55"/>
                      <a:pt x="1549" y="73"/>
                    </a:cubicBezTo>
                    <a:cubicBezTo>
                      <a:pt x="1479" y="95"/>
                      <a:pt x="1405" y="111"/>
                      <a:pt x="1328" y="12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/>
            </p:nvSpPr>
            <p:spPr bwMode="gray">
              <a:xfrm>
                <a:off x="2488" y="524"/>
                <a:ext cx="454" cy="45"/>
              </a:xfrm>
              <a:custGeom>
                <a:avLst/>
                <a:gdLst>
                  <a:gd name="T0" fmla="*/ 0 w 1737"/>
                  <a:gd name="T1" fmla="*/ 0 h 172"/>
                  <a:gd name="T2" fmla="*/ 0 w 1737"/>
                  <a:gd name="T3" fmla="*/ 0 h 172"/>
                  <a:gd name="T4" fmla="*/ 0 w 1737"/>
                  <a:gd name="T5" fmla="*/ 0 h 172"/>
                  <a:gd name="T6" fmla="*/ 0 w 1737"/>
                  <a:gd name="T7" fmla="*/ 0 h 172"/>
                  <a:gd name="T8" fmla="*/ 0 w 1737"/>
                  <a:gd name="T9" fmla="*/ 0 h 172"/>
                  <a:gd name="T10" fmla="*/ 0 w 1737"/>
                  <a:gd name="T11" fmla="*/ 0 h 172"/>
                  <a:gd name="T12" fmla="*/ 0 w 1737"/>
                  <a:gd name="T13" fmla="*/ 0 h 172"/>
                  <a:gd name="T14" fmla="*/ 0 w 1737"/>
                  <a:gd name="T15" fmla="*/ 0 h 172"/>
                  <a:gd name="T16" fmla="*/ 0 w 1737"/>
                  <a:gd name="T17" fmla="*/ 0 h 172"/>
                  <a:gd name="T18" fmla="*/ 0 w 1737"/>
                  <a:gd name="T19" fmla="*/ 0 h 172"/>
                  <a:gd name="T20" fmla="*/ 0 w 1737"/>
                  <a:gd name="T21" fmla="*/ 0 h 172"/>
                  <a:gd name="T22" fmla="*/ 0 w 1737"/>
                  <a:gd name="T23" fmla="*/ 0 h 172"/>
                  <a:gd name="T24" fmla="*/ 0 w 1737"/>
                  <a:gd name="T25" fmla="*/ 0 h 172"/>
                  <a:gd name="T26" fmla="*/ 0 w 1737"/>
                  <a:gd name="T27" fmla="*/ 0 h 1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37" h="172">
                    <a:moveTo>
                      <a:pt x="1321" y="89"/>
                    </a:moveTo>
                    <a:lnTo>
                      <a:pt x="1321" y="89"/>
                    </a:lnTo>
                    <a:cubicBezTo>
                      <a:pt x="1207" y="98"/>
                      <a:pt x="1089" y="98"/>
                      <a:pt x="976" y="98"/>
                    </a:cubicBezTo>
                    <a:cubicBezTo>
                      <a:pt x="941" y="98"/>
                      <a:pt x="905" y="98"/>
                      <a:pt x="870" y="99"/>
                    </a:cubicBezTo>
                    <a:cubicBezTo>
                      <a:pt x="580" y="100"/>
                      <a:pt x="293" y="102"/>
                      <a:pt x="0" y="105"/>
                    </a:cubicBezTo>
                    <a:lnTo>
                      <a:pt x="0" y="172"/>
                    </a:lnTo>
                    <a:cubicBezTo>
                      <a:pt x="279" y="163"/>
                      <a:pt x="575" y="153"/>
                      <a:pt x="871" y="144"/>
                    </a:cubicBezTo>
                    <a:cubicBezTo>
                      <a:pt x="906" y="143"/>
                      <a:pt x="941" y="142"/>
                      <a:pt x="977" y="141"/>
                    </a:cubicBezTo>
                    <a:cubicBezTo>
                      <a:pt x="1091" y="138"/>
                      <a:pt x="1208" y="135"/>
                      <a:pt x="1324" y="123"/>
                    </a:cubicBezTo>
                    <a:cubicBezTo>
                      <a:pt x="1405" y="114"/>
                      <a:pt x="1479" y="101"/>
                      <a:pt x="1549" y="84"/>
                    </a:cubicBezTo>
                    <a:cubicBezTo>
                      <a:pt x="1611" y="69"/>
                      <a:pt x="1674" y="49"/>
                      <a:pt x="1737" y="25"/>
                    </a:cubicBezTo>
                    <a:lnTo>
                      <a:pt x="1737" y="0"/>
                    </a:lnTo>
                    <a:cubicBezTo>
                      <a:pt x="1672" y="23"/>
                      <a:pt x="1606" y="43"/>
                      <a:pt x="1543" y="56"/>
                    </a:cubicBezTo>
                    <a:cubicBezTo>
                      <a:pt x="1473" y="72"/>
                      <a:pt x="1401" y="82"/>
                      <a:pt x="1321" y="89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/>
            </p:nvSpPr>
            <p:spPr bwMode="gray">
              <a:xfrm>
                <a:off x="2488" y="562"/>
                <a:ext cx="454" cy="31"/>
              </a:xfrm>
              <a:custGeom>
                <a:avLst/>
                <a:gdLst>
                  <a:gd name="T0" fmla="*/ 0 w 1737"/>
                  <a:gd name="T1" fmla="*/ 0 h 120"/>
                  <a:gd name="T2" fmla="*/ 0 w 1737"/>
                  <a:gd name="T3" fmla="*/ 0 h 120"/>
                  <a:gd name="T4" fmla="*/ 0 w 1737"/>
                  <a:gd name="T5" fmla="*/ 0 h 120"/>
                  <a:gd name="T6" fmla="*/ 0 w 1737"/>
                  <a:gd name="T7" fmla="*/ 0 h 120"/>
                  <a:gd name="T8" fmla="*/ 0 w 1737"/>
                  <a:gd name="T9" fmla="*/ 0 h 120"/>
                  <a:gd name="T10" fmla="*/ 0 w 1737"/>
                  <a:gd name="T11" fmla="*/ 0 h 120"/>
                  <a:gd name="T12" fmla="*/ 0 w 1737"/>
                  <a:gd name="T13" fmla="*/ 0 h 120"/>
                  <a:gd name="T14" fmla="*/ 0 w 1737"/>
                  <a:gd name="T15" fmla="*/ 0 h 120"/>
                  <a:gd name="T16" fmla="*/ 0 w 1737"/>
                  <a:gd name="T17" fmla="*/ 0 h 120"/>
                  <a:gd name="T18" fmla="*/ 0 w 1737"/>
                  <a:gd name="T19" fmla="*/ 0 h 120"/>
                  <a:gd name="T20" fmla="*/ 0 w 1737"/>
                  <a:gd name="T21" fmla="*/ 0 h 120"/>
                  <a:gd name="T22" fmla="*/ 0 w 1737"/>
                  <a:gd name="T23" fmla="*/ 0 h 120"/>
                  <a:gd name="T24" fmla="*/ 0 w 1737"/>
                  <a:gd name="T25" fmla="*/ 0 h 120"/>
                  <a:gd name="T26" fmla="*/ 0 w 1737"/>
                  <a:gd name="T27" fmla="*/ 0 h 120"/>
                  <a:gd name="T28" fmla="*/ 0 w 1737"/>
                  <a:gd name="T29" fmla="*/ 0 h 120"/>
                  <a:gd name="T30" fmla="*/ 0 w 1737"/>
                  <a:gd name="T31" fmla="*/ 0 h 120"/>
                  <a:gd name="T32" fmla="*/ 0 w 1737"/>
                  <a:gd name="T33" fmla="*/ 0 h 1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37" h="120">
                    <a:moveTo>
                      <a:pt x="1317" y="54"/>
                    </a:moveTo>
                    <a:lnTo>
                      <a:pt x="1317" y="54"/>
                    </a:lnTo>
                    <a:cubicBezTo>
                      <a:pt x="1269" y="56"/>
                      <a:pt x="1217" y="57"/>
                      <a:pt x="1159" y="57"/>
                    </a:cubicBezTo>
                    <a:cubicBezTo>
                      <a:pt x="1137" y="57"/>
                      <a:pt x="1114" y="57"/>
                      <a:pt x="1092" y="57"/>
                    </a:cubicBezTo>
                    <a:lnTo>
                      <a:pt x="867" y="54"/>
                    </a:lnTo>
                    <a:cubicBezTo>
                      <a:pt x="713" y="53"/>
                      <a:pt x="560" y="53"/>
                      <a:pt x="416" y="53"/>
                    </a:cubicBezTo>
                    <a:lnTo>
                      <a:pt x="0" y="53"/>
                    </a:lnTo>
                    <a:lnTo>
                      <a:pt x="0" y="120"/>
                    </a:lnTo>
                    <a:lnTo>
                      <a:pt x="417" y="109"/>
                    </a:lnTo>
                    <a:cubicBezTo>
                      <a:pt x="560" y="106"/>
                      <a:pt x="714" y="102"/>
                      <a:pt x="867" y="99"/>
                    </a:cubicBezTo>
                    <a:lnTo>
                      <a:pt x="1093" y="96"/>
                    </a:lnTo>
                    <a:cubicBezTo>
                      <a:pt x="1154" y="95"/>
                      <a:pt x="1236" y="94"/>
                      <a:pt x="1318" y="88"/>
                    </a:cubicBezTo>
                    <a:cubicBezTo>
                      <a:pt x="1399" y="83"/>
                      <a:pt x="1473" y="75"/>
                      <a:pt x="1544" y="64"/>
                    </a:cubicBezTo>
                    <a:cubicBezTo>
                      <a:pt x="1607" y="54"/>
                      <a:pt x="1672" y="40"/>
                      <a:pt x="1737" y="23"/>
                    </a:cubicBezTo>
                    <a:lnTo>
                      <a:pt x="1737" y="0"/>
                    </a:lnTo>
                    <a:cubicBezTo>
                      <a:pt x="1670" y="15"/>
                      <a:pt x="1604" y="27"/>
                      <a:pt x="1540" y="36"/>
                    </a:cubicBezTo>
                    <a:cubicBezTo>
                      <a:pt x="1469" y="45"/>
                      <a:pt x="1397" y="51"/>
                      <a:pt x="1317" y="54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0" name="Freeform 38"/>
              <p:cNvSpPr>
                <a:spLocks/>
              </p:cNvSpPr>
              <p:nvPr/>
            </p:nvSpPr>
            <p:spPr bwMode="gray">
              <a:xfrm>
                <a:off x="2488" y="598"/>
                <a:ext cx="454" cy="19"/>
              </a:xfrm>
              <a:custGeom>
                <a:avLst/>
                <a:gdLst>
                  <a:gd name="T0" fmla="*/ 0 w 1737"/>
                  <a:gd name="T1" fmla="*/ 0 h 72"/>
                  <a:gd name="T2" fmla="*/ 0 w 1737"/>
                  <a:gd name="T3" fmla="*/ 0 h 72"/>
                  <a:gd name="T4" fmla="*/ 0 w 1737"/>
                  <a:gd name="T5" fmla="*/ 0 h 72"/>
                  <a:gd name="T6" fmla="*/ 0 w 1737"/>
                  <a:gd name="T7" fmla="*/ 0 h 72"/>
                  <a:gd name="T8" fmla="*/ 0 w 1737"/>
                  <a:gd name="T9" fmla="*/ 0 h 72"/>
                  <a:gd name="T10" fmla="*/ 0 w 1737"/>
                  <a:gd name="T11" fmla="*/ 0 h 72"/>
                  <a:gd name="T12" fmla="*/ 0 w 1737"/>
                  <a:gd name="T13" fmla="*/ 0 h 72"/>
                  <a:gd name="T14" fmla="*/ 0 w 1737"/>
                  <a:gd name="T15" fmla="*/ 0 h 72"/>
                  <a:gd name="T16" fmla="*/ 0 w 1737"/>
                  <a:gd name="T17" fmla="*/ 0 h 72"/>
                  <a:gd name="T18" fmla="*/ 0 w 1737"/>
                  <a:gd name="T19" fmla="*/ 0 h 72"/>
                  <a:gd name="T20" fmla="*/ 0 w 1737"/>
                  <a:gd name="T21" fmla="*/ 0 h 72"/>
                  <a:gd name="T22" fmla="*/ 0 w 1737"/>
                  <a:gd name="T23" fmla="*/ 0 h 7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737" h="72">
                    <a:moveTo>
                      <a:pt x="1090" y="22"/>
                    </a:moveTo>
                    <a:lnTo>
                      <a:pt x="1090" y="22"/>
                    </a:lnTo>
                    <a:lnTo>
                      <a:pt x="865" y="20"/>
                    </a:lnTo>
                    <a:cubicBezTo>
                      <a:pt x="578" y="16"/>
                      <a:pt x="292" y="10"/>
                      <a:pt x="0" y="5"/>
                    </a:cubicBezTo>
                    <a:lnTo>
                      <a:pt x="0" y="72"/>
                    </a:lnTo>
                    <a:cubicBezTo>
                      <a:pt x="279" y="70"/>
                      <a:pt x="574" y="68"/>
                      <a:pt x="865" y="65"/>
                    </a:cubicBezTo>
                    <a:lnTo>
                      <a:pt x="1090" y="62"/>
                    </a:lnTo>
                    <a:cubicBezTo>
                      <a:pt x="1166" y="60"/>
                      <a:pt x="1240" y="59"/>
                      <a:pt x="1315" y="57"/>
                    </a:cubicBezTo>
                    <a:cubicBezTo>
                      <a:pt x="1469" y="52"/>
                      <a:pt x="1608" y="41"/>
                      <a:pt x="1737" y="24"/>
                    </a:cubicBezTo>
                    <a:lnTo>
                      <a:pt x="1737" y="0"/>
                    </a:lnTo>
                    <a:cubicBezTo>
                      <a:pt x="1607" y="14"/>
                      <a:pt x="1469" y="22"/>
                      <a:pt x="1314" y="23"/>
                    </a:cubicBezTo>
                    <a:cubicBezTo>
                      <a:pt x="1239" y="23"/>
                      <a:pt x="1165" y="23"/>
                      <a:pt x="1090" y="2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1" name="Freeform 39"/>
              <p:cNvSpPr>
                <a:spLocks/>
              </p:cNvSpPr>
              <p:nvPr/>
            </p:nvSpPr>
            <p:spPr bwMode="gray">
              <a:xfrm>
                <a:off x="2488" y="623"/>
                <a:ext cx="454" cy="18"/>
              </a:xfrm>
              <a:custGeom>
                <a:avLst/>
                <a:gdLst>
                  <a:gd name="T0" fmla="*/ 0 w 1737"/>
                  <a:gd name="T1" fmla="*/ 0 h 67"/>
                  <a:gd name="T2" fmla="*/ 0 w 1737"/>
                  <a:gd name="T3" fmla="*/ 0 h 67"/>
                  <a:gd name="T4" fmla="*/ 0 w 1737"/>
                  <a:gd name="T5" fmla="*/ 0 h 67"/>
                  <a:gd name="T6" fmla="*/ 0 w 1737"/>
                  <a:gd name="T7" fmla="*/ 0 h 67"/>
                  <a:gd name="T8" fmla="*/ 0 w 1737"/>
                  <a:gd name="T9" fmla="*/ 0 h 67"/>
                  <a:gd name="T10" fmla="*/ 0 w 1737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37" h="67">
                    <a:moveTo>
                      <a:pt x="1737" y="44"/>
                    </a:moveTo>
                    <a:lnTo>
                      <a:pt x="1737" y="44"/>
                    </a:lnTo>
                    <a:lnTo>
                      <a:pt x="0" y="0"/>
                    </a:lnTo>
                    <a:lnTo>
                      <a:pt x="0" y="67"/>
                    </a:lnTo>
                    <a:lnTo>
                      <a:pt x="1737" y="67"/>
                    </a:lnTo>
                    <a:lnTo>
                      <a:pt x="1737" y="44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2" name="Freeform 40"/>
              <p:cNvSpPr>
                <a:spLocks/>
              </p:cNvSpPr>
              <p:nvPr/>
            </p:nvSpPr>
            <p:spPr bwMode="gray">
              <a:xfrm>
                <a:off x="2488" y="301"/>
                <a:ext cx="454" cy="126"/>
              </a:xfrm>
              <a:custGeom>
                <a:avLst/>
                <a:gdLst>
                  <a:gd name="T0" fmla="*/ 0 w 1737"/>
                  <a:gd name="T1" fmla="*/ 0 h 483"/>
                  <a:gd name="T2" fmla="*/ 0 w 1737"/>
                  <a:gd name="T3" fmla="*/ 0 h 483"/>
                  <a:gd name="T4" fmla="*/ 0 w 1737"/>
                  <a:gd name="T5" fmla="*/ 0 h 483"/>
                  <a:gd name="T6" fmla="*/ 0 w 1737"/>
                  <a:gd name="T7" fmla="*/ 0 h 483"/>
                  <a:gd name="T8" fmla="*/ 0 w 1737"/>
                  <a:gd name="T9" fmla="*/ 0 h 483"/>
                  <a:gd name="T10" fmla="*/ 0 w 1737"/>
                  <a:gd name="T11" fmla="*/ 0 h 483"/>
                  <a:gd name="T12" fmla="*/ 0 w 1737"/>
                  <a:gd name="T13" fmla="*/ 0 h 483"/>
                  <a:gd name="T14" fmla="*/ 0 w 1737"/>
                  <a:gd name="T15" fmla="*/ 0 h 483"/>
                  <a:gd name="T16" fmla="*/ 0 w 1737"/>
                  <a:gd name="T17" fmla="*/ 0 h 483"/>
                  <a:gd name="T18" fmla="*/ 0 w 1737"/>
                  <a:gd name="T19" fmla="*/ 0 h 483"/>
                  <a:gd name="T20" fmla="*/ 0 w 1737"/>
                  <a:gd name="T21" fmla="*/ 0 h 483"/>
                  <a:gd name="T22" fmla="*/ 0 w 1737"/>
                  <a:gd name="T23" fmla="*/ 0 h 483"/>
                  <a:gd name="T24" fmla="*/ 0 w 1737"/>
                  <a:gd name="T25" fmla="*/ 0 h 483"/>
                  <a:gd name="T26" fmla="*/ 0 w 1737"/>
                  <a:gd name="T27" fmla="*/ 0 h 483"/>
                  <a:gd name="T28" fmla="*/ 0 w 1737"/>
                  <a:gd name="T29" fmla="*/ 0 h 483"/>
                  <a:gd name="T30" fmla="*/ 0 w 1737"/>
                  <a:gd name="T31" fmla="*/ 0 h 4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37" h="483">
                    <a:moveTo>
                      <a:pt x="1581" y="148"/>
                    </a:moveTo>
                    <a:lnTo>
                      <a:pt x="1581" y="148"/>
                    </a:lnTo>
                    <a:cubicBezTo>
                      <a:pt x="1515" y="201"/>
                      <a:pt x="1464" y="239"/>
                      <a:pt x="1383" y="271"/>
                    </a:cubicBezTo>
                    <a:cubicBezTo>
                      <a:pt x="1313" y="299"/>
                      <a:pt x="1237" y="310"/>
                      <a:pt x="1151" y="322"/>
                    </a:cubicBezTo>
                    <a:cubicBezTo>
                      <a:pt x="1095" y="329"/>
                      <a:pt x="1037" y="341"/>
                      <a:pt x="982" y="345"/>
                    </a:cubicBezTo>
                    <a:cubicBezTo>
                      <a:pt x="959" y="346"/>
                      <a:pt x="936" y="348"/>
                      <a:pt x="913" y="349"/>
                    </a:cubicBezTo>
                    <a:lnTo>
                      <a:pt x="0" y="416"/>
                    </a:lnTo>
                    <a:lnTo>
                      <a:pt x="0" y="483"/>
                    </a:lnTo>
                    <a:lnTo>
                      <a:pt x="917" y="395"/>
                    </a:lnTo>
                    <a:lnTo>
                      <a:pt x="1036" y="384"/>
                    </a:lnTo>
                    <a:cubicBezTo>
                      <a:pt x="1080" y="379"/>
                      <a:pt x="1119" y="375"/>
                      <a:pt x="1156" y="369"/>
                    </a:cubicBezTo>
                    <a:cubicBezTo>
                      <a:pt x="1244" y="354"/>
                      <a:pt x="1321" y="333"/>
                      <a:pt x="1390" y="302"/>
                    </a:cubicBezTo>
                    <a:cubicBezTo>
                      <a:pt x="1461" y="271"/>
                      <a:pt x="1533" y="219"/>
                      <a:pt x="1600" y="163"/>
                    </a:cubicBezTo>
                    <a:cubicBezTo>
                      <a:pt x="1646" y="125"/>
                      <a:pt x="1689" y="77"/>
                      <a:pt x="1737" y="25"/>
                    </a:cubicBezTo>
                    <a:lnTo>
                      <a:pt x="1737" y="0"/>
                    </a:lnTo>
                    <a:cubicBezTo>
                      <a:pt x="1679" y="60"/>
                      <a:pt x="1632" y="107"/>
                      <a:pt x="1581" y="148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gray">
              <a:xfrm>
                <a:off x="2675" y="373"/>
                <a:ext cx="401" cy="270"/>
              </a:xfrm>
              <a:custGeom>
                <a:avLst/>
                <a:gdLst>
                  <a:gd name="T0" fmla="*/ 0 w 1536"/>
                  <a:gd name="T1" fmla="*/ 0 h 1031"/>
                  <a:gd name="T2" fmla="*/ 0 w 1536"/>
                  <a:gd name="T3" fmla="*/ 0 h 1031"/>
                  <a:gd name="T4" fmla="*/ 0 w 1536"/>
                  <a:gd name="T5" fmla="*/ 0 h 1031"/>
                  <a:gd name="T6" fmla="*/ 0 w 1536"/>
                  <a:gd name="T7" fmla="*/ 0 h 1031"/>
                  <a:gd name="T8" fmla="*/ 0 w 1536"/>
                  <a:gd name="T9" fmla="*/ 0 h 1031"/>
                  <a:gd name="T10" fmla="*/ 0 w 1536"/>
                  <a:gd name="T11" fmla="*/ 0 h 10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36"/>
                  <a:gd name="T19" fmla="*/ 0 h 1031"/>
                  <a:gd name="T20" fmla="*/ 1536 w 1536"/>
                  <a:gd name="T21" fmla="*/ 1031 h 10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36" h="1031">
                    <a:moveTo>
                      <a:pt x="0" y="0"/>
                    </a:moveTo>
                    <a:lnTo>
                      <a:pt x="0" y="0"/>
                    </a:lnTo>
                    <a:lnTo>
                      <a:pt x="1536" y="0"/>
                    </a:lnTo>
                    <a:lnTo>
                      <a:pt x="1536" y="1031"/>
                    </a:lnTo>
                    <a:lnTo>
                      <a:pt x="0" y="10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4AA4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4" name="Freeform 44"/>
              <p:cNvSpPr>
                <a:spLocks noEditPoints="1"/>
              </p:cNvSpPr>
              <p:nvPr/>
            </p:nvSpPr>
            <p:spPr bwMode="gray">
              <a:xfrm>
                <a:off x="2674" y="371"/>
                <a:ext cx="404" cy="273"/>
              </a:xfrm>
              <a:custGeom>
                <a:avLst/>
                <a:gdLst>
                  <a:gd name="T0" fmla="*/ 0 w 1548"/>
                  <a:gd name="T1" fmla="*/ 0 h 1045"/>
                  <a:gd name="T2" fmla="*/ 0 w 1548"/>
                  <a:gd name="T3" fmla="*/ 0 h 1045"/>
                  <a:gd name="T4" fmla="*/ 0 w 1548"/>
                  <a:gd name="T5" fmla="*/ 0 h 1045"/>
                  <a:gd name="T6" fmla="*/ 0 w 1548"/>
                  <a:gd name="T7" fmla="*/ 0 h 1045"/>
                  <a:gd name="T8" fmla="*/ 0 w 1548"/>
                  <a:gd name="T9" fmla="*/ 0 h 1045"/>
                  <a:gd name="T10" fmla="*/ 0 w 1548"/>
                  <a:gd name="T11" fmla="*/ 0 h 1045"/>
                  <a:gd name="T12" fmla="*/ 0 w 1548"/>
                  <a:gd name="T13" fmla="*/ 0 h 1045"/>
                  <a:gd name="T14" fmla="*/ 0 w 1548"/>
                  <a:gd name="T15" fmla="*/ 0 h 1045"/>
                  <a:gd name="T16" fmla="*/ 0 w 1548"/>
                  <a:gd name="T17" fmla="*/ 0 h 1045"/>
                  <a:gd name="T18" fmla="*/ 0 w 1548"/>
                  <a:gd name="T19" fmla="*/ 0 h 1045"/>
                  <a:gd name="T20" fmla="*/ 0 w 1548"/>
                  <a:gd name="T21" fmla="*/ 0 h 1045"/>
                  <a:gd name="T22" fmla="*/ 0 w 1548"/>
                  <a:gd name="T23" fmla="*/ 0 h 1045"/>
                  <a:gd name="T24" fmla="*/ 0 w 1548"/>
                  <a:gd name="T25" fmla="*/ 0 h 1045"/>
                  <a:gd name="T26" fmla="*/ 0 w 1548"/>
                  <a:gd name="T27" fmla="*/ 0 h 1045"/>
                  <a:gd name="T28" fmla="*/ 0 w 1548"/>
                  <a:gd name="T29" fmla="*/ 0 h 1045"/>
                  <a:gd name="T30" fmla="*/ 0 w 1548"/>
                  <a:gd name="T31" fmla="*/ 0 h 1045"/>
                  <a:gd name="T32" fmla="*/ 0 w 1548"/>
                  <a:gd name="T33" fmla="*/ 0 h 1045"/>
                  <a:gd name="T34" fmla="*/ 0 w 1548"/>
                  <a:gd name="T35" fmla="*/ 0 h 1045"/>
                  <a:gd name="T36" fmla="*/ 0 w 1548"/>
                  <a:gd name="T37" fmla="*/ 0 h 1045"/>
                  <a:gd name="T38" fmla="*/ 0 w 1548"/>
                  <a:gd name="T39" fmla="*/ 0 h 104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548" h="1045">
                    <a:moveTo>
                      <a:pt x="1548" y="0"/>
                    </a:moveTo>
                    <a:lnTo>
                      <a:pt x="1548" y="0"/>
                    </a:lnTo>
                    <a:lnTo>
                      <a:pt x="1535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1031"/>
                    </a:lnTo>
                    <a:lnTo>
                      <a:pt x="0" y="1045"/>
                    </a:lnTo>
                    <a:lnTo>
                      <a:pt x="13" y="1045"/>
                    </a:lnTo>
                    <a:lnTo>
                      <a:pt x="1535" y="1045"/>
                    </a:lnTo>
                    <a:lnTo>
                      <a:pt x="1548" y="1045"/>
                    </a:lnTo>
                    <a:lnTo>
                      <a:pt x="1548" y="1031"/>
                    </a:lnTo>
                    <a:lnTo>
                      <a:pt x="1548" y="13"/>
                    </a:lnTo>
                    <a:lnTo>
                      <a:pt x="1548" y="0"/>
                    </a:lnTo>
                    <a:close/>
                    <a:moveTo>
                      <a:pt x="1535" y="1031"/>
                    </a:moveTo>
                    <a:lnTo>
                      <a:pt x="1535" y="1031"/>
                    </a:lnTo>
                    <a:lnTo>
                      <a:pt x="13" y="1031"/>
                    </a:lnTo>
                    <a:lnTo>
                      <a:pt x="13" y="13"/>
                    </a:lnTo>
                    <a:lnTo>
                      <a:pt x="1535" y="13"/>
                    </a:lnTo>
                    <a:lnTo>
                      <a:pt x="1535" y="1031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gray">
              <a:xfrm>
                <a:off x="2858" y="399"/>
                <a:ext cx="36" cy="36"/>
              </a:xfrm>
              <a:custGeom>
                <a:avLst/>
                <a:gdLst>
                  <a:gd name="T0" fmla="*/ 0 w 137"/>
                  <a:gd name="T1" fmla="*/ 0 h 137"/>
                  <a:gd name="T2" fmla="*/ 0 w 137"/>
                  <a:gd name="T3" fmla="*/ 0 h 137"/>
                  <a:gd name="T4" fmla="*/ 0 w 137"/>
                  <a:gd name="T5" fmla="*/ 0 h 137"/>
                  <a:gd name="T6" fmla="*/ 0 w 137"/>
                  <a:gd name="T7" fmla="*/ 0 h 137"/>
                  <a:gd name="T8" fmla="*/ 0 w 137"/>
                  <a:gd name="T9" fmla="*/ 0 h 137"/>
                  <a:gd name="T10" fmla="*/ 0 w 137"/>
                  <a:gd name="T11" fmla="*/ 0 h 137"/>
                  <a:gd name="T12" fmla="*/ 0 w 137"/>
                  <a:gd name="T13" fmla="*/ 0 h 137"/>
                  <a:gd name="T14" fmla="*/ 0 w 137"/>
                  <a:gd name="T15" fmla="*/ 0 h 137"/>
                  <a:gd name="T16" fmla="*/ 0 w 137"/>
                  <a:gd name="T17" fmla="*/ 0 h 137"/>
                  <a:gd name="T18" fmla="*/ 0 w 137"/>
                  <a:gd name="T19" fmla="*/ 0 h 137"/>
                  <a:gd name="T20" fmla="*/ 0 w 137"/>
                  <a:gd name="T21" fmla="*/ 0 h 137"/>
                  <a:gd name="T22" fmla="*/ 0 w 137"/>
                  <a:gd name="T23" fmla="*/ 0 h 13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7">
                    <a:moveTo>
                      <a:pt x="84" y="51"/>
                    </a:moveTo>
                    <a:lnTo>
                      <a:pt x="84" y="51"/>
                    </a:lnTo>
                    <a:lnTo>
                      <a:pt x="137" y="51"/>
                    </a:lnTo>
                    <a:lnTo>
                      <a:pt x="95" y="84"/>
                    </a:lnTo>
                    <a:lnTo>
                      <a:pt x="111" y="137"/>
                    </a:lnTo>
                    <a:lnTo>
                      <a:pt x="69" y="104"/>
                    </a:lnTo>
                    <a:lnTo>
                      <a:pt x="26" y="137"/>
                    </a:lnTo>
                    <a:lnTo>
                      <a:pt x="43" y="84"/>
                    </a:lnTo>
                    <a:lnTo>
                      <a:pt x="0" y="51"/>
                    </a:lnTo>
                    <a:lnTo>
                      <a:pt x="53" y="51"/>
                    </a:lnTo>
                    <a:lnTo>
                      <a:pt x="69" y="0"/>
                    </a:lnTo>
                    <a:lnTo>
                      <a:pt x="84" y="51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6" name="Freeform 46"/>
              <p:cNvSpPr>
                <a:spLocks/>
              </p:cNvSpPr>
              <p:nvPr/>
            </p:nvSpPr>
            <p:spPr bwMode="gray">
              <a:xfrm>
                <a:off x="2859" y="577"/>
                <a:ext cx="35" cy="35"/>
              </a:xfrm>
              <a:custGeom>
                <a:avLst/>
                <a:gdLst>
                  <a:gd name="T0" fmla="*/ 0 w 137"/>
                  <a:gd name="T1" fmla="*/ 0 h 133"/>
                  <a:gd name="T2" fmla="*/ 0 w 137"/>
                  <a:gd name="T3" fmla="*/ 0 h 133"/>
                  <a:gd name="T4" fmla="*/ 0 w 137"/>
                  <a:gd name="T5" fmla="*/ 0 h 133"/>
                  <a:gd name="T6" fmla="*/ 0 w 137"/>
                  <a:gd name="T7" fmla="*/ 0 h 133"/>
                  <a:gd name="T8" fmla="*/ 0 w 137"/>
                  <a:gd name="T9" fmla="*/ 0 h 133"/>
                  <a:gd name="T10" fmla="*/ 0 w 137"/>
                  <a:gd name="T11" fmla="*/ 0 h 133"/>
                  <a:gd name="T12" fmla="*/ 0 w 137"/>
                  <a:gd name="T13" fmla="*/ 0 h 133"/>
                  <a:gd name="T14" fmla="*/ 0 w 137"/>
                  <a:gd name="T15" fmla="*/ 0 h 133"/>
                  <a:gd name="T16" fmla="*/ 0 w 137"/>
                  <a:gd name="T17" fmla="*/ 0 h 133"/>
                  <a:gd name="T18" fmla="*/ 0 w 137"/>
                  <a:gd name="T19" fmla="*/ 0 h 133"/>
                  <a:gd name="T20" fmla="*/ 0 w 137"/>
                  <a:gd name="T21" fmla="*/ 0 h 133"/>
                  <a:gd name="T22" fmla="*/ 0 w 137"/>
                  <a:gd name="T23" fmla="*/ 0 h 1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3">
                    <a:moveTo>
                      <a:pt x="84" y="50"/>
                    </a:moveTo>
                    <a:lnTo>
                      <a:pt x="84" y="50"/>
                    </a:lnTo>
                    <a:lnTo>
                      <a:pt x="137" y="50"/>
                    </a:lnTo>
                    <a:lnTo>
                      <a:pt x="95" y="82"/>
                    </a:lnTo>
                    <a:lnTo>
                      <a:pt x="111" y="133"/>
                    </a:lnTo>
                    <a:lnTo>
                      <a:pt x="69" y="101"/>
                    </a:lnTo>
                    <a:lnTo>
                      <a:pt x="26" y="133"/>
                    </a:lnTo>
                    <a:lnTo>
                      <a:pt x="43" y="82"/>
                    </a:lnTo>
                    <a:lnTo>
                      <a:pt x="0" y="50"/>
                    </a:lnTo>
                    <a:lnTo>
                      <a:pt x="53" y="50"/>
                    </a:lnTo>
                    <a:lnTo>
                      <a:pt x="69" y="0"/>
                    </a:lnTo>
                    <a:lnTo>
                      <a:pt x="84" y="50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7" name="Freeform 47"/>
              <p:cNvSpPr>
                <a:spLocks/>
              </p:cNvSpPr>
              <p:nvPr/>
            </p:nvSpPr>
            <p:spPr bwMode="gray">
              <a:xfrm>
                <a:off x="2902" y="565"/>
                <a:ext cx="36" cy="35"/>
              </a:xfrm>
              <a:custGeom>
                <a:avLst/>
                <a:gdLst>
                  <a:gd name="T0" fmla="*/ 0 w 137"/>
                  <a:gd name="T1" fmla="*/ 0 h 133"/>
                  <a:gd name="T2" fmla="*/ 0 w 137"/>
                  <a:gd name="T3" fmla="*/ 0 h 133"/>
                  <a:gd name="T4" fmla="*/ 0 w 137"/>
                  <a:gd name="T5" fmla="*/ 0 h 133"/>
                  <a:gd name="T6" fmla="*/ 0 w 137"/>
                  <a:gd name="T7" fmla="*/ 0 h 133"/>
                  <a:gd name="T8" fmla="*/ 0 w 137"/>
                  <a:gd name="T9" fmla="*/ 0 h 133"/>
                  <a:gd name="T10" fmla="*/ 0 w 137"/>
                  <a:gd name="T11" fmla="*/ 0 h 133"/>
                  <a:gd name="T12" fmla="*/ 0 w 137"/>
                  <a:gd name="T13" fmla="*/ 0 h 133"/>
                  <a:gd name="T14" fmla="*/ 0 w 137"/>
                  <a:gd name="T15" fmla="*/ 0 h 133"/>
                  <a:gd name="T16" fmla="*/ 0 w 137"/>
                  <a:gd name="T17" fmla="*/ 0 h 133"/>
                  <a:gd name="T18" fmla="*/ 0 w 137"/>
                  <a:gd name="T19" fmla="*/ 0 h 133"/>
                  <a:gd name="T20" fmla="*/ 0 w 137"/>
                  <a:gd name="T21" fmla="*/ 0 h 133"/>
                  <a:gd name="T22" fmla="*/ 0 w 137"/>
                  <a:gd name="T23" fmla="*/ 0 h 1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3">
                    <a:moveTo>
                      <a:pt x="84" y="50"/>
                    </a:moveTo>
                    <a:lnTo>
                      <a:pt x="84" y="50"/>
                    </a:lnTo>
                    <a:lnTo>
                      <a:pt x="137" y="50"/>
                    </a:lnTo>
                    <a:lnTo>
                      <a:pt x="95" y="82"/>
                    </a:lnTo>
                    <a:lnTo>
                      <a:pt x="111" y="133"/>
                    </a:lnTo>
                    <a:lnTo>
                      <a:pt x="69" y="101"/>
                    </a:lnTo>
                    <a:lnTo>
                      <a:pt x="26" y="133"/>
                    </a:lnTo>
                    <a:lnTo>
                      <a:pt x="43" y="82"/>
                    </a:lnTo>
                    <a:lnTo>
                      <a:pt x="0" y="50"/>
                    </a:lnTo>
                    <a:lnTo>
                      <a:pt x="53" y="50"/>
                    </a:lnTo>
                    <a:lnTo>
                      <a:pt x="69" y="0"/>
                    </a:lnTo>
                    <a:lnTo>
                      <a:pt x="84" y="50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8" name="Freeform 48"/>
              <p:cNvSpPr>
                <a:spLocks/>
              </p:cNvSpPr>
              <p:nvPr/>
            </p:nvSpPr>
            <p:spPr bwMode="gray">
              <a:xfrm>
                <a:off x="2902" y="412"/>
                <a:ext cx="36" cy="34"/>
              </a:xfrm>
              <a:custGeom>
                <a:avLst/>
                <a:gdLst>
                  <a:gd name="T0" fmla="*/ 0 w 137"/>
                  <a:gd name="T1" fmla="*/ 0 h 132"/>
                  <a:gd name="T2" fmla="*/ 0 w 137"/>
                  <a:gd name="T3" fmla="*/ 0 h 132"/>
                  <a:gd name="T4" fmla="*/ 0 w 137"/>
                  <a:gd name="T5" fmla="*/ 0 h 132"/>
                  <a:gd name="T6" fmla="*/ 0 w 137"/>
                  <a:gd name="T7" fmla="*/ 0 h 132"/>
                  <a:gd name="T8" fmla="*/ 0 w 137"/>
                  <a:gd name="T9" fmla="*/ 0 h 132"/>
                  <a:gd name="T10" fmla="*/ 0 w 137"/>
                  <a:gd name="T11" fmla="*/ 0 h 132"/>
                  <a:gd name="T12" fmla="*/ 0 w 137"/>
                  <a:gd name="T13" fmla="*/ 0 h 132"/>
                  <a:gd name="T14" fmla="*/ 0 w 137"/>
                  <a:gd name="T15" fmla="*/ 0 h 132"/>
                  <a:gd name="T16" fmla="*/ 0 w 137"/>
                  <a:gd name="T17" fmla="*/ 0 h 132"/>
                  <a:gd name="T18" fmla="*/ 0 w 137"/>
                  <a:gd name="T19" fmla="*/ 0 h 132"/>
                  <a:gd name="T20" fmla="*/ 0 w 137"/>
                  <a:gd name="T21" fmla="*/ 0 h 132"/>
                  <a:gd name="T22" fmla="*/ 0 w 137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2">
                    <a:moveTo>
                      <a:pt x="84" y="49"/>
                    </a:moveTo>
                    <a:lnTo>
                      <a:pt x="84" y="49"/>
                    </a:lnTo>
                    <a:lnTo>
                      <a:pt x="137" y="49"/>
                    </a:lnTo>
                    <a:lnTo>
                      <a:pt x="95" y="81"/>
                    </a:lnTo>
                    <a:lnTo>
                      <a:pt x="111" y="132"/>
                    </a:lnTo>
                    <a:lnTo>
                      <a:pt x="69" y="101"/>
                    </a:lnTo>
                    <a:lnTo>
                      <a:pt x="26" y="132"/>
                    </a:lnTo>
                    <a:lnTo>
                      <a:pt x="43" y="81"/>
                    </a:lnTo>
                    <a:lnTo>
                      <a:pt x="0" y="49"/>
                    </a:lnTo>
                    <a:lnTo>
                      <a:pt x="53" y="49"/>
                    </a:lnTo>
                    <a:lnTo>
                      <a:pt x="69" y="0"/>
                    </a:lnTo>
                    <a:lnTo>
                      <a:pt x="84" y="49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9" name="Freeform 49"/>
              <p:cNvSpPr>
                <a:spLocks/>
              </p:cNvSpPr>
              <p:nvPr/>
            </p:nvSpPr>
            <p:spPr bwMode="gray">
              <a:xfrm>
                <a:off x="2935" y="444"/>
                <a:ext cx="36" cy="35"/>
              </a:xfrm>
              <a:custGeom>
                <a:avLst/>
                <a:gdLst>
                  <a:gd name="T0" fmla="*/ 0 w 138"/>
                  <a:gd name="T1" fmla="*/ 0 h 133"/>
                  <a:gd name="T2" fmla="*/ 0 w 138"/>
                  <a:gd name="T3" fmla="*/ 0 h 133"/>
                  <a:gd name="T4" fmla="*/ 0 w 138"/>
                  <a:gd name="T5" fmla="*/ 0 h 133"/>
                  <a:gd name="T6" fmla="*/ 0 w 138"/>
                  <a:gd name="T7" fmla="*/ 0 h 133"/>
                  <a:gd name="T8" fmla="*/ 0 w 138"/>
                  <a:gd name="T9" fmla="*/ 0 h 133"/>
                  <a:gd name="T10" fmla="*/ 0 w 138"/>
                  <a:gd name="T11" fmla="*/ 0 h 133"/>
                  <a:gd name="T12" fmla="*/ 0 w 138"/>
                  <a:gd name="T13" fmla="*/ 0 h 133"/>
                  <a:gd name="T14" fmla="*/ 0 w 138"/>
                  <a:gd name="T15" fmla="*/ 0 h 133"/>
                  <a:gd name="T16" fmla="*/ 0 w 138"/>
                  <a:gd name="T17" fmla="*/ 0 h 133"/>
                  <a:gd name="T18" fmla="*/ 0 w 138"/>
                  <a:gd name="T19" fmla="*/ 0 h 133"/>
                  <a:gd name="T20" fmla="*/ 0 w 138"/>
                  <a:gd name="T21" fmla="*/ 0 h 133"/>
                  <a:gd name="T22" fmla="*/ 0 w 138"/>
                  <a:gd name="T23" fmla="*/ 0 h 1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8" h="133">
                    <a:moveTo>
                      <a:pt x="85" y="50"/>
                    </a:moveTo>
                    <a:lnTo>
                      <a:pt x="85" y="50"/>
                    </a:lnTo>
                    <a:lnTo>
                      <a:pt x="138" y="50"/>
                    </a:lnTo>
                    <a:lnTo>
                      <a:pt x="95" y="82"/>
                    </a:lnTo>
                    <a:lnTo>
                      <a:pt x="112" y="133"/>
                    </a:lnTo>
                    <a:lnTo>
                      <a:pt x="69" y="101"/>
                    </a:lnTo>
                    <a:lnTo>
                      <a:pt x="27" y="133"/>
                    </a:lnTo>
                    <a:lnTo>
                      <a:pt x="44" y="82"/>
                    </a:lnTo>
                    <a:lnTo>
                      <a:pt x="0" y="50"/>
                    </a:lnTo>
                    <a:lnTo>
                      <a:pt x="53" y="50"/>
                    </a:lnTo>
                    <a:lnTo>
                      <a:pt x="69" y="0"/>
                    </a:lnTo>
                    <a:lnTo>
                      <a:pt x="85" y="50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0" name="Freeform 50"/>
              <p:cNvSpPr>
                <a:spLocks/>
              </p:cNvSpPr>
              <p:nvPr/>
            </p:nvSpPr>
            <p:spPr bwMode="gray">
              <a:xfrm>
                <a:off x="2935" y="533"/>
                <a:ext cx="36" cy="35"/>
              </a:xfrm>
              <a:custGeom>
                <a:avLst/>
                <a:gdLst>
                  <a:gd name="T0" fmla="*/ 0 w 138"/>
                  <a:gd name="T1" fmla="*/ 0 h 132"/>
                  <a:gd name="T2" fmla="*/ 0 w 138"/>
                  <a:gd name="T3" fmla="*/ 0 h 132"/>
                  <a:gd name="T4" fmla="*/ 0 w 138"/>
                  <a:gd name="T5" fmla="*/ 0 h 132"/>
                  <a:gd name="T6" fmla="*/ 0 w 138"/>
                  <a:gd name="T7" fmla="*/ 0 h 132"/>
                  <a:gd name="T8" fmla="*/ 0 w 138"/>
                  <a:gd name="T9" fmla="*/ 0 h 132"/>
                  <a:gd name="T10" fmla="*/ 0 w 138"/>
                  <a:gd name="T11" fmla="*/ 0 h 132"/>
                  <a:gd name="T12" fmla="*/ 0 w 138"/>
                  <a:gd name="T13" fmla="*/ 0 h 132"/>
                  <a:gd name="T14" fmla="*/ 0 w 138"/>
                  <a:gd name="T15" fmla="*/ 0 h 132"/>
                  <a:gd name="T16" fmla="*/ 0 w 138"/>
                  <a:gd name="T17" fmla="*/ 0 h 132"/>
                  <a:gd name="T18" fmla="*/ 0 w 138"/>
                  <a:gd name="T19" fmla="*/ 0 h 132"/>
                  <a:gd name="T20" fmla="*/ 0 w 138"/>
                  <a:gd name="T21" fmla="*/ 0 h 132"/>
                  <a:gd name="T22" fmla="*/ 0 w 138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8" h="132">
                    <a:moveTo>
                      <a:pt x="85" y="49"/>
                    </a:moveTo>
                    <a:lnTo>
                      <a:pt x="85" y="49"/>
                    </a:lnTo>
                    <a:lnTo>
                      <a:pt x="138" y="49"/>
                    </a:lnTo>
                    <a:lnTo>
                      <a:pt x="95" y="81"/>
                    </a:lnTo>
                    <a:lnTo>
                      <a:pt x="112" y="132"/>
                    </a:lnTo>
                    <a:lnTo>
                      <a:pt x="69" y="101"/>
                    </a:lnTo>
                    <a:lnTo>
                      <a:pt x="27" y="132"/>
                    </a:lnTo>
                    <a:lnTo>
                      <a:pt x="44" y="81"/>
                    </a:lnTo>
                    <a:lnTo>
                      <a:pt x="0" y="49"/>
                    </a:lnTo>
                    <a:lnTo>
                      <a:pt x="53" y="49"/>
                    </a:lnTo>
                    <a:lnTo>
                      <a:pt x="69" y="0"/>
                    </a:lnTo>
                    <a:lnTo>
                      <a:pt x="85" y="49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1" name="Freeform 51"/>
              <p:cNvSpPr>
                <a:spLocks/>
              </p:cNvSpPr>
              <p:nvPr/>
            </p:nvSpPr>
            <p:spPr bwMode="gray">
              <a:xfrm>
                <a:off x="2947" y="488"/>
                <a:ext cx="36" cy="35"/>
              </a:xfrm>
              <a:custGeom>
                <a:avLst/>
                <a:gdLst>
                  <a:gd name="T0" fmla="*/ 0 w 138"/>
                  <a:gd name="T1" fmla="*/ 0 h 133"/>
                  <a:gd name="T2" fmla="*/ 0 w 138"/>
                  <a:gd name="T3" fmla="*/ 0 h 133"/>
                  <a:gd name="T4" fmla="*/ 0 w 138"/>
                  <a:gd name="T5" fmla="*/ 0 h 133"/>
                  <a:gd name="T6" fmla="*/ 0 w 138"/>
                  <a:gd name="T7" fmla="*/ 0 h 133"/>
                  <a:gd name="T8" fmla="*/ 0 w 138"/>
                  <a:gd name="T9" fmla="*/ 0 h 133"/>
                  <a:gd name="T10" fmla="*/ 0 w 138"/>
                  <a:gd name="T11" fmla="*/ 0 h 133"/>
                  <a:gd name="T12" fmla="*/ 0 w 138"/>
                  <a:gd name="T13" fmla="*/ 0 h 133"/>
                  <a:gd name="T14" fmla="*/ 0 w 138"/>
                  <a:gd name="T15" fmla="*/ 0 h 133"/>
                  <a:gd name="T16" fmla="*/ 0 w 138"/>
                  <a:gd name="T17" fmla="*/ 0 h 133"/>
                  <a:gd name="T18" fmla="*/ 0 w 138"/>
                  <a:gd name="T19" fmla="*/ 0 h 133"/>
                  <a:gd name="T20" fmla="*/ 0 w 138"/>
                  <a:gd name="T21" fmla="*/ 0 h 133"/>
                  <a:gd name="T22" fmla="*/ 0 w 138"/>
                  <a:gd name="T23" fmla="*/ 0 h 1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8" h="133">
                    <a:moveTo>
                      <a:pt x="85" y="50"/>
                    </a:moveTo>
                    <a:lnTo>
                      <a:pt x="85" y="50"/>
                    </a:lnTo>
                    <a:lnTo>
                      <a:pt x="138" y="50"/>
                    </a:lnTo>
                    <a:lnTo>
                      <a:pt x="95" y="82"/>
                    </a:lnTo>
                    <a:lnTo>
                      <a:pt x="112" y="133"/>
                    </a:lnTo>
                    <a:lnTo>
                      <a:pt x="69" y="101"/>
                    </a:lnTo>
                    <a:lnTo>
                      <a:pt x="27" y="133"/>
                    </a:lnTo>
                    <a:lnTo>
                      <a:pt x="43" y="82"/>
                    </a:lnTo>
                    <a:lnTo>
                      <a:pt x="0" y="50"/>
                    </a:lnTo>
                    <a:lnTo>
                      <a:pt x="53" y="50"/>
                    </a:lnTo>
                    <a:lnTo>
                      <a:pt x="69" y="0"/>
                    </a:lnTo>
                    <a:lnTo>
                      <a:pt x="85" y="50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2" name="Freeform 52"/>
              <p:cNvSpPr>
                <a:spLocks/>
              </p:cNvSpPr>
              <p:nvPr/>
            </p:nvSpPr>
            <p:spPr bwMode="gray">
              <a:xfrm>
                <a:off x="2813" y="412"/>
                <a:ext cx="36" cy="34"/>
              </a:xfrm>
              <a:custGeom>
                <a:avLst/>
                <a:gdLst>
                  <a:gd name="T0" fmla="*/ 0 w 137"/>
                  <a:gd name="T1" fmla="*/ 0 h 132"/>
                  <a:gd name="T2" fmla="*/ 0 w 137"/>
                  <a:gd name="T3" fmla="*/ 0 h 132"/>
                  <a:gd name="T4" fmla="*/ 0 w 137"/>
                  <a:gd name="T5" fmla="*/ 0 h 132"/>
                  <a:gd name="T6" fmla="*/ 0 w 137"/>
                  <a:gd name="T7" fmla="*/ 0 h 132"/>
                  <a:gd name="T8" fmla="*/ 0 w 137"/>
                  <a:gd name="T9" fmla="*/ 0 h 132"/>
                  <a:gd name="T10" fmla="*/ 0 w 137"/>
                  <a:gd name="T11" fmla="*/ 0 h 132"/>
                  <a:gd name="T12" fmla="*/ 0 w 137"/>
                  <a:gd name="T13" fmla="*/ 0 h 132"/>
                  <a:gd name="T14" fmla="*/ 0 w 137"/>
                  <a:gd name="T15" fmla="*/ 0 h 132"/>
                  <a:gd name="T16" fmla="*/ 0 w 137"/>
                  <a:gd name="T17" fmla="*/ 0 h 132"/>
                  <a:gd name="T18" fmla="*/ 0 w 137"/>
                  <a:gd name="T19" fmla="*/ 0 h 132"/>
                  <a:gd name="T20" fmla="*/ 0 w 137"/>
                  <a:gd name="T21" fmla="*/ 0 h 132"/>
                  <a:gd name="T22" fmla="*/ 0 w 137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2">
                    <a:moveTo>
                      <a:pt x="84" y="50"/>
                    </a:moveTo>
                    <a:lnTo>
                      <a:pt x="84" y="50"/>
                    </a:lnTo>
                    <a:lnTo>
                      <a:pt x="137" y="50"/>
                    </a:lnTo>
                    <a:lnTo>
                      <a:pt x="94" y="82"/>
                    </a:lnTo>
                    <a:lnTo>
                      <a:pt x="111" y="132"/>
                    </a:lnTo>
                    <a:lnTo>
                      <a:pt x="69" y="101"/>
                    </a:lnTo>
                    <a:lnTo>
                      <a:pt x="26" y="132"/>
                    </a:lnTo>
                    <a:lnTo>
                      <a:pt x="43" y="82"/>
                    </a:lnTo>
                    <a:lnTo>
                      <a:pt x="0" y="50"/>
                    </a:lnTo>
                    <a:lnTo>
                      <a:pt x="53" y="50"/>
                    </a:lnTo>
                    <a:lnTo>
                      <a:pt x="69" y="0"/>
                    </a:lnTo>
                    <a:lnTo>
                      <a:pt x="84" y="50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3" name="Freeform 53"/>
              <p:cNvSpPr>
                <a:spLocks/>
              </p:cNvSpPr>
              <p:nvPr/>
            </p:nvSpPr>
            <p:spPr bwMode="gray">
              <a:xfrm>
                <a:off x="2782" y="444"/>
                <a:ext cx="36" cy="35"/>
              </a:xfrm>
              <a:custGeom>
                <a:avLst/>
                <a:gdLst>
                  <a:gd name="T0" fmla="*/ 0 w 137"/>
                  <a:gd name="T1" fmla="*/ 0 h 132"/>
                  <a:gd name="T2" fmla="*/ 0 w 137"/>
                  <a:gd name="T3" fmla="*/ 0 h 132"/>
                  <a:gd name="T4" fmla="*/ 0 w 137"/>
                  <a:gd name="T5" fmla="*/ 0 h 132"/>
                  <a:gd name="T6" fmla="*/ 0 w 137"/>
                  <a:gd name="T7" fmla="*/ 0 h 132"/>
                  <a:gd name="T8" fmla="*/ 0 w 137"/>
                  <a:gd name="T9" fmla="*/ 0 h 132"/>
                  <a:gd name="T10" fmla="*/ 0 w 137"/>
                  <a:gd name="T11" fmla="*/ 0 h 132"/>
                  <a:gd name="T12" fmla="*/ 0 w 137"/>
                  <a:gd name="T13" fmla="*/ 0 h 132"/>
                  <a:gd name="T14" fmla="*/ 0 w 137"/>
                  <a:gd name="T15" fmla="*/ 0 h 132"/>
                  <a:gd name="T16" fmla="*/ 0 w 137"/>
                  <a:gd name="T17" fmla="*/ 0 h 132"/>
                  <a:gd name="T18" fmla="*/ 0 w 137"/>
                  <a:gd name="T19" fmla="*/ 0 h 132"/>
                  <a:gd name="T20" fmla="*/ 0 w 137"/>
                  <a:gd name="T21" fmla="*/ 0 h 132"/>
                  <a:gd name="T22" fmla="*/ 0 w 137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2">
                    <a:moveTo>
                      <a:pt x="84" y="49"/>
                    </a:moveTo>
                    <a:lnTo>
                      <a:pt x="84" y="49"/>
                    </a:lnTo>
                    <a:lnTo>
                      <a:pt x="137" y="49"/>
                    </a:lnTo>
                    <a:lnTo>
                      <a:pt x="94" y="81"/>
                    </a:lnTo>
                    <a:lnTo>
                      <a:pt x="111" y="132"/>
                    </a:lnTo>
                    <a:lnTo>
                      <a:pt x="68" y="101"/>
                    </a:lnTo>
                    <a:lnTo>
                      <a:pt x="26" y="132"/>
                    </a:lnTo>
                    <a:lnTo>
                      <a:pt x="43" y="81"/>
                    </a:lnTo>
                    <a:lnTo>
                      <a:pt x="0" y="49"/>
                    </a:lnTo>
                    <a:lnTo>
                      <a:pt x="52" y="49"/>
                    </a:lnTo>
                    <a:lnTo>
                      <a:pt x="68" y="0"/>
                    </a:lnTo>
                    <a:lnTo>
                      <a:pt x="84" y="49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4" name="Freeform 54"/>
              <p:cNvSpPr>
                <a:spLocks/>
              </p:cNvSpPr>
              <p:nvPr/>
            </p:nvSpPr>
            <p:spPr bwMode="gray">
              <a:xfrm>
                <a:off x="2770" y="488"/>
                <a:ext cx="36" cy="35"/>
              </a:xfrm>
              <a:custGeom>
                <a:avLst/>
                <a:gdLst>
                  <a:gd name="T0" fmla="*/ 0 w 137"/>
                  <a:gd name="T1" fmla="*/ 0 h 132"/>
                  <a:gd name="T2" fmla="*/ 0 w 137"/>
                  <a:gd name="T3" fmla="*/ 0 h 132"/>
                  <a:gd name="T4" fmla="*/ 0 w 137"/>
                  <a:gd name="T5" fmla="*/ 0 h 132"/>
                  <a:gd name="T6" fmla="*/ 0 w 137"/>
                  <a:gd name="T7" fmla="*/ 0 h 132"/>
                  <a:gd name="T8" fmla="*/ 0 w 137"/>
                  <a:gd name="T9" fmla="*/ 0 h 132"/>
                  <a:gd name="T10" fmla="*/ 0 w 137"/>
                  <a:gd name="T11" fmla="*/ 0 h 132"/>
                  <a:gd name="T12" fmla="*/ 0 w 137"/>
                  <a:gd name="T13" fmla="*/ 0 h 132"/>
                  <a:gd name="T14" fmla="*/ 0 w 137"/>
                  <a:gd name="T15" fmla="*/ 0 h 132"/>
                  <a:gd name="T16" fmla="*/ 0 w 137"/>
                  <a:gd name="T17" fmla="*/ 0 h 132"/>
                  <a:gd name="T18" fmla="*/ 0 w 137"/>
                  <a:gd name="T19" fmla="*/ 0 h 132"/>
                  <a:gd name="T20" fmla="*/ 0 w 137"/>
                  <a:gd name="T21" fmla="*/ 0 h 132"/>
                  <a:gd name="T22" fmla="*/ 0 w 137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2">
                    <a:moveTo>
                      <a:pt x="84" y="49"/>
                    </a:moveTo>
                    <a:lnTo>
                      <a:pt x="84" y="49"/>
                    </a:lnTo>
                    <a:lnTo>
                      <a:pt x="137" y="49"/>
                    </a:lnTo>
                    <a:lnTo>
                      <a:pt x="94" y="81"/>
                    </a:lnTo>
                    <a:lnTo>
                      <a:pt x="111" y="132"/>
                    </a:lnTo>
                    <a:lnTo>
                      <a:pt x="68" y="101"/>
                    </a:lnTo>
                    <a:lnTo>
                      <a:pt x="26" y="132"/>
                    </a:lnTo>
                    <a:lnTo>
                      <a:pt x="43" y="81"/>
                    </a:lnTo>
                    <a:lnTo>
                      <a:pt x="0" y="49"/>
                    </a:lnTo>
                    <a:lnTo>
                      <a:pt x="52" y="49"/>
                    </a:lnTo>
                    <a:lnTo>
                      <a:pt x="68" y="0"/>
                    </a:lnTo>
                    <a:lnTo>
                      <a:pt x="84" y="49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5" name="Freeform 55"/>
              <p:cNvSpPr>
                <a:spLocks/>
              </p:cNvSpPr>
              <p:nvPr/>
            </p:nvSpPr>
            <p:spPr bwMode="gray">
              <a:xfrm>
                <a:off x="2782" y="533"/>
                <a:ext cx="36" cy="35"/>
              </a:xfrm>
              <a:custGeom>
                <a:avLst/>
                <a:gdLst>
                  <a:gd name="T0" fmla="*/ 0 w 137"/>
                  <a:gd name="T1" fmla="*/ 0 h 132"/>
                  <a:gd name="T2" fmla="*/ 0 w 137"/>
                  <a:gd name="T3" fmla="*/ 0 h 132"/>
                  <a:gd name="T4" fmla="*/ 0 w 137"/>
                  <a:gd name="T5" fmla="*/ 0 h 132"/>
                  <a:gd name="T6" fmla="*/ 0 w 137"/>
                  <a:gd name="T7" fmla="*/ 0 h 132"/>
                  <a:gd name="T8" fmla="*/ 0 w 137"/>
                  <a:gd name="T9" fmla="*/ 0 h 132"/>
                  <a:gd name="T10" fmla="*/ 0 w 137"/>
                  <a:gd name="T11" fmla="*/ 0 h 132"/>
                  <a:gd name="T12" fmla="*/ 0 w 137"/>
                  <a:gd name="T13" fmla="*/ 0 h 132"/>
                  <a:gd name="T14" fmla="*/ 0 w 137"/>
                  <a:gd name="T15" fmla="*/ 0 h 132"/>
                  <a:gd name="T16" fmla="*/ 0 w 137"/>
                  <a:gd name="T17" fmla="*/ 0 h 132"/>
                  <a:gd name="T18" fmla="*/ 0 w 137"/>
                  <a:gd name="T19" fmla="*/ 0 h 132"/>
                  <a:gd name="T20" fmla="*/ 0 w 137"/>
                  <a:gd name="T21" fmla="*/ 0 h 132"/>
                  <a:gd name="T22" fmla="*/ 0 w 137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2">
                    <a:moveTo>
                      <a:pt x="84" y="49"/>
                    </a:moveTo>
                    <a:lnTo>
                      <a:pt x="84" y="49"/>
                    </a:lnTo>
                    <a:lnTo>
                      <a:pt x="137" y="49"/>
                    </a:lnTo>
                    <a:lnTo>
                      <a:pt x="94" y="81"/>
                    </a:lnTo>
                    <a:lnTo>
                      <a:pt x="111" y="132"/>
                    </a:lnTo>
                    <a:lnTo>
                      <a:pt x="68" y="101"/>
                    </a:lnTo>
                    <a:lnTo>
                      <a:pt x="26" y="132"/>
                    </a:lnTo>
                    <a:lnTo>
                      <a:pt x="43" y="81"/>
                    </a:lnTo>
                    <a:lnTo>
                      <a:pt x="0" y="49"/>
                    </a:lnTo>
                    <a:lnTo>
                      <a:pt x="52" y="49"/>
                    </a:lnTo>
                    <a:lnTo>
                      <a:pt x="68" y="0"/>
                    </a:lnTo>
                    <a:lnTo>
                      <a:pt x="84" y="49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6" name="Freeform 59"/>
              <p:cNvSpPr>
                <a:spLocks/>
              </p:cNvSpPr>
              <p:nvPr/>
            </p:nvSpPr>
            <p:spPr bwMode="gray">
              <a:xfrm>
                <a:off x="3131" y="189"/>
                <a:ext cx="280" cy="231"/>
              </a:xfrm>
              <a:custGeom>
                <a:avLst/>
                <a:gdLst>
                  <a:gd name="T0" fmla="*/ 0 w 1072"/>
                  <a:gd name="T1" fmla="*/ 0 h 884"/>
                  <a:gd name="T2" fmla="*/ 0 w 1072"/>
                  <a:gd name="T3" fmla="*/ 0 h 884"/>
                  <a:gd name="T4" fmla="*/ 0 w 1072"/>
                  <a:gd name="T5" fmla="*/ 0 h 884"/>
                  <a:gd name="T6" fmla="*/ 0 w 1072"/>
                  <a:gd name="T7" fmla="*/ 0 h 884"/>
                  <a:gd name="T8" fmla="*/ 0 w 1072"/>
                  <a:gd name="T9" fmla="*/ 0 h 884"/>
                  <a:gd name="T10" fmla="*/ 0 w 1072"/>
                  <a:gd name="T11" fmla="*/ 0 h 884"/>
                  <a:gd name="T12" fmla="*/ 0 w 1072"/>
                  <a:gd name="T13" fmla="*/ 0 h 884"/>
                  <a:gd name="T14" fmla="*/ 0 w 1072"/>
                  <a:gd name="T15" fmla="*/ 0 h 884"/>
                  <a:gd name="T16" fmla="*/ 0 w 1072"/>
                  <a:gd name="T17" fmla="*/ 0 h 884"/>
                  <a:gd name="T18" fmla="*/ 0 w 1072"/>
                  <a:gd name="T19" fmla="*/ 0 h 8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2" h="884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317" y="493"/>
                      <a:pt x="375" y="584"/>
                    </a:cubicBezTo>
                    <a:cubicBezTo>
                      <a:pt x="433" y="674"/>
                      <a:pt x="500" y="746"/>
                      <a:pt x="735" y="795"/>
                    </a:cubicBezTo>
                    <a:cubicBezTo>
                      <a:pt x="970" y="843"/>
                      <a:pt x="1072" y="866"/>
                      <a:pt x="1072" y="866"/>
                    </a:cubicBezTo>
                    <a:lnTo>
                      <a:pt x="1072" y="884"/>
                    </a:lnTo>
                    <a:cubicBezTo>
                      <a:pt x="1072" y="884"/>
                      <a:pt x="923" y="853"/>
                      <a:pt x="731" y="811"/>
                    </a:cubicBezTo>
                    <a:cubicBezTo>
                      <a:pt x="538" y="769"/>
                      <a:pt x="460" y="755"/>
                      <a:pt x="372" y="636"/>
                    </a:cubicBezTo>
                    <a:cubicBezTo>
                      <a:pt x="299" y="537"/>
                      <a:pt x="0" y="115"/>
                      <a:pt x="0" y="1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7" name="Freeform 60"/>
              <p:cNvSpPr>
                <a:spLocks/>
              </p:cNvSpPr>
              <p:nvPr/>
            </p:nvSpPr>
            <p:spPr bwMode="gray">
              <a:xfrm>
                <a:off x="3131" y="225"/>
                <a:ext cx="280" cy="213"/>
              </a:xfrm>
              <a:custGeom>
                <a:avLst/>
                <a:gdLst>
                  <a:gd name="T0" fmla="*/ 0 w 1074"/>
                  <a:gd name="T1" fmla="*/ 0 h 813"/>
                  <a:gd name="T2" fmla="*/ 0 w 1074"/>
                  <a:gd name="T3" fmla="*/ 0 h 813"/>
                  <a:gd name="T4" fmla="*/ 0 w 1074"/>
                  <a:gd name="T5" fmla="*/ 0 h 813"/>
                  <a:gd name="T6" fmla="*/ 0 w 1074"/>
                  <a:gd name="T7" fmla="*/ 0 h 813"/>
                  <a:gd name="T8" fmla="*/ 0 w 1074"/>
                  <a:gd name="T9" fmla="*/ 0 h 813"/>
                  <a:gd name="T10" fmla="*/ 0 w 1074"/>
                  <a:gd name="T11" fmla="*/ 0 h 813"/>
                  <a:gd name="T12" fmla="*/ 0 w 1074"/>
                  <a:gd name="T13" fmla="*/ 0 h 813"/>
                  <a:gd name="T14" fmla="*/ 0 w 1074"/>
                  <a:gd name="T15" fmla="*/ 0 h 813"/>
                  <a:gd name="T16" fmla="*/ 0 w 1074"/>
                  <a:gd name="T17" fmla="*/ 0 h 813"/>
                  <a:gd name="T18" fmla="*/ 0 w 1074"/>
                  <a:gd name="T19" fmla="*/ 0 h 8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4" h="813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329" y="469"/>
                      <a:pt x="372" y="526"/>
                    </a:cubicBezTo>
                    <a:cubicBezTo>
                      <a:pt x="416" y="584"/>
                      <a:pt x="475" y="676"/>
                      <a:pt x="734" y="731"/>
                    </a:cubicBezTo>
                    <a:cubicBezTo>
                      <a:pt x="801" y="745"/>
                      <a:pt x="1074" y="799"/>
                      <a:pt x="1074" y="799"/>
                    </a:cubicBezTo>
                    <a:lnTo>
                      <a:pt x="1074" y="813"/>
                    </a:lnTo>
                    <a:cubicBezTo>
                      <a:pt x="1074" y="813"/>
                      <a:pt x="867" y="774"/>
                      <a:pt x="734" y="746"/>
                    </a:cubicBezTo>
                    <a:cubicBezTo>
                      <a:pt x="601" y="718"/>
                      <a:pt x="462" y="693"/>
                      <a:pt x="373" y="581"/>
                    </a:cubicBezTo>
                    <a:cubicBezTo>
                      <a:pt x="293" y="479"/>
                      <a:pt x="0" y="105"/>
                      <a:pt x="0" y="10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8" name="Freeform 61"/>
              <p:cNvSpPr>
                <a:spLocks/>
              </p:cNvSpPr>
              <p:nvPr/>
            </p:nvSpPr>
            <p:spPr bwMode="gray">
              <a:xfrm>
                <a:off x="3131" y="262"/>
                <a:ext cx="280" cy="194"/>
              </a:xfrm>
              <a:custGeom>
                <a:avLst/>
                <a:gdLst>
                  <a:gd name="T0" fmla="*/ 0 w 1073"/>
                  <a:gd name="T1" fmla="*/ 0 h 742"/>
                  <a:gd name="T2" fmla="*/ 0 w 1073"/>
                  <a:gd name="T3" fmla="*/ 0 h 742"/>
                  <a:gd name="T4" fmla="*/ 0 w 1073"/>
                  <a:gd name="T5" fmla="*/ 0 h 742"/>
                  <a:gd name="T6" fmla="*/ 0 w 1073"/>
                  <a:gd name="T7" fmla="*/ 0 h 742"/>
                  <a:gd name="T8" fmla="*/ 0 w 1073"/>
                  <a:gd name="T9" fmla="*/ 0 h 742"/>
                  <a:gd name="T10" fmla="*/ 0 w 1073"/>
                  <a:gd name="T11" fmla="*/ 0 h 742"/>
                  <a:gd name="T12" fmla="*/ 0 w 1073"/>
                  <a:gd name="T13" fmla="*/ 0 h 742"/>
                  <a:gd name="T14" fmla="*/ 0 w 1073"/>
                  <a:gd name="T15" fmla="*/ 0 h 742"/>
                  <a:gd name="T16" fmla="*/ 0 w 1073"/>
                  <a:gd name="T17" fmla="*/ 0 h 742"/>
                  <a:gd name="T18" fmla="*/ 0 w 1073"/>
                  <a:gd name="T19" fmla="*/ 0 h 7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3" h="742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310" y="398"/>
                      <a:pt x="372" y="478"/>
                    </a:cubicBezTo>
                    <a:cubicBezTo>
                      <a:pt x="435" y="558"/>
                      <a:pt x="521" y="623"/>
                      <a:pt x="734" y="664"/>
                    </a:cubicBezTo>
                    <a:cubicBezTo>
                      <a:pt x="857" y="688"/>
                      <a:pt x="1073" y="727"/>
                      <a:pt x="1073" y="727"/>
                    </a:cubicBezTo>
                    <a:lnTo>
                      <a:pt x="1073" y="742"/>
                    </a:lnTo>
                    <a:cubicBezTo>
                      <a:pt x="1073" y="742"/>
                      <a:pt x="884" y="707"/>
                      <a:pt x="734" y="680"/>
                    </a:cubicBezTo>
                    <a:cubicBezTo>
                      <a:pt x="584" y="653"/>
                      <a:pt x="461" y="627"/>
                      <a:pt x="372" y="528"/>
                    </a:cubicBezTo>
                    <a:cubicBezTo>
                      <a:pt x="295" y="441"/>
                      <a:pt x="0" y="99"/>
                      <a:pt x="0" y="99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59" name="Freeform 62"/>
              <p:cNvSpPr>
                <a:spLocks/>
              </p:cNvSpPr>
              <p:nvPr/>
            </p:nvSpPr>
            <p:spPr bwMode="gray">
              <a:xfrm>
                <a:off x="3131" y="298"/>
                <a:ext cx="280" cy="178"/>
              </a:xfrm>
              <a:custGeom>
                <a:avLst/>
                <a:gdLst>
                  <a:gd name="T0" fmla="*/ 0 w 1073"/>
                  <a:gd name="T1" fmla="*/ 0 h 679"/>
                  <a:gd name="T2" fmla="*/ 0 w 1073"/>
                  <a:gd name="T3" fmla="*/ 0 h 679"/>
                  <a:gd name="T4" fmla="*/ 0 w 1073"/>
                  <a:gd name="T5" fmla="*/ 0 h 679"/>
                  <a:gd name="T6" fmla="*/ 0 w 1073"/>
                  <a:gd name="T7" fmla="*/ 0 h 679"/>
                  <a:gd name="T8" fmla="*/ 0 w 1073"/>
                  <a:gd name="T9" fmla="*/ 0 h 679"/>
                  <a:gd name="T10" fmla="*/ 0 w 1073"/>
                  <a:gd name="T11" fmla="*/ 0 h 679"/>
                  <a:gd name="T12" fmla="*/ 0 w 1073"/>
                  <a:gd name="T13" fmla="*/ 0 h 679"/>
                  <a:gd name="T14" fmla="*/ 0 w 1073"/>
                  <a:gd name="T15" fmla="*/ 0 h 679"/>
                  <a:gd name="T16" fmla="*/ 0 w 1073"/>
                  <a:gd name="T17" fmla="*/ 0 h 679"/>
                  <a:gd name="T18" fmla="*/ 0 w 1073"/>
                  <a:gd name="T19" fmla="*/ 0 h 6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3" h="679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313" y="362"/>
                      <a:pt x="373" y="426"/>
                    </a:cubicBezTo>
                    <a:cubicBezTo>
                      <a:pt x="467" y="526"/>
                      <a:pt x="512" y="561"/>
                      <a:pt x="734" y="603"/>
                    </a:cubicBezTo>
                    <a:cubicBezTo>
                      <a:pt x="823" y="620"/>
                      <a:pt x="1073" y="663"/>
                      <a:pt x="1073" y="663"/>
                    </a:cubicBezTo>
                    <a:lnTo>
                      <a:pt x="1073" y="679"/>
                    </a:lnTo>
                    <a:cubicBezTo>
                      <a:pt x="1073" y="679"/>
                      <a:pt x="866" y="642"/>
                      <a:pt x="734" y="619"/>
                    </a:cubicBezTo>
                    <a:cubicBezTo>
                      <a:pt x="602" y="596"/>
                      <a:pt x="491" y="587"/>
                      <a:pt x="372" y="473"/>
                    </a:cubicBezTo>
                    <a:cubicBezTo>
                      <a:pt x="282" y="387"/>
                      <a:pt x="1" y="94"/>
                      <a:pt x="1" y="9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0" name="Freeform 63"/>
              <p:cNvSpPr>
                <a:spLocks/>
              </p:cNvSpPr>
              <p:nvPr/>
            </p:nvSpPr>
            <p:spPr bwMode="gray">
              <a:xfrm>
                <a:off x="3131" y="336"/>
                <a:ext cx="280" cy="158"/>
              </a:xfrm>
              <a:custGeom>
                <a:avLst/>
                <a:gdLst>
                  <a:gd name="T0" fmla="*/ 0 w 1072"/>
                  <a:gd name="T1" fmla="*/ 0 h 605"/>
                  <a:gd name="T2" fmla="*/ 0 w 1072"/>
                  <a:gd name="T3" fmla="*/ 0 h 605"/>
                  <a:gd name="T4" fmla="*/ 0 w 1072"/>
                  <a:gd name="T5" fmla="*/ 0 h 605"/>
                  <a:gd name="T6" fmla="*/ 0 w 1072"/>
                  <a:gd name="T7" fmla="*/ 0 h 605"/>
                  <a:gd name="T8" fmla="*/ 0 w 1072"/>
                  <a:gd name="T9" fmla="*/ 0 h 605"/>
                  <a:gd name="T10" fmla="*/ 0 w 1072"/>
                  <a:gd name="T11" fmla="*/ 0 h 605"/>
                  <a:gd name="T12" fmla="*/ 0 w 1072"/>
                  <a:gd name="T13" fmla="*/ 0 h 605"/>
                  <a:gd name="T14" fmla="*/ 0 w 1072"/>
                  <a:gd name="T15" fmla="*/ 0 h 605"/>
                  <a:gd name="T16" fmla="*/ 0 w 1072"/>
                  <a:gd name="T17" fmla="*/ 0 h 605"/>
                  <a:gd name="T18" fmla="*/ 0 w 1072"/>
                  <a:gd name="T19" fmla="*/ 0 h 6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2" h="60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289" y="296"/>
                      <a:pt x="372" y="381"/>
                    </a:cubicBezTo>
                    <a:cubicBezTo>
                      <a:pt x="461" y="471"/>
                      <a:pt x="575" y="505"/>
                      <a:pt x="732" y="532"/>
                    </a:cubicBezTo>
                    <a:cubicBezTo>
                      <a:pt x="882" y="558"/>
                      <a:pt x="1072" y="589"/>
                      <a:pt x="1072" y="589"/>
                    </a:cubicBezTo>
                    <a:lnTo>
                      <a:pt x="1072" y="605"/>
                    </a:lnTo>
                    <a:cubicBezTo>
                      <a:pt x="1072" y="605"/>
                      <a:pt x="894" y="577"/>
                      <a:pt x="732" y="550"/>
                    </a:cubicBezTo>
                    <a:cubicBezTo>
                      <a:pt x="573" y="523"/>
                      <a:pt x="462" y="508"/>
                      <a:pt x="371" y="427"/>
                    </a:cubicBezTo>
                    <a:cubicBezTo>
                      <a:pt x="290" y="353"/>
                      <a:pt x="0" y="87"/>
                      <a:pt x="0" y="8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1" name="Freeform 64"/>
              <p:cNvSpPr>
                <a:spLocks/>
              </p:cNvSpPr>
              <p:nvPr/>
            </p:nvSpPr>
            <p:spPr bwMode="gray">
              <a:xfrm>
                <a:off x="3131" y="371"/>
                <a:ext cx="280" cy="142"/>
              </a:xfrm>
              <a:custGeom>
                <a:avLst/>
                <a:gdLst>
                  <a:gd name="T0" fmla="*/ 0 w 1072"/>
                  <a:gd name="T1" fmla="*/ 0 h 545"/>
                  <a:gd name="T2" fmla="*/ 0 w 1072"/>
                  <a:gd name="T3" fmla="*/ 0 h 545"/>
                  <a:gd name="T4" fmla="*/ 0 w 1072"/>
                  <a:gd name="T5" fmla="*/ 0 h 545"/>
                  <a:gd name="T6" fmla="*/ 0 w 1072"/>
                  <a:gd name="T7" fmla="*/ 0 h 545"/>
                  <a:gd name="T8" fmla="*/ 0 w 1072"/>
                  <a:gd name="T9" fmla="*/ 0 h 545"/>
                  <a:gd name="T10" fmla="*/ 0 w 1072"/>
                  <a:gd name="T11" fmla="*/ 0 h 545"/>
                  <a:gd name="T12" fmla="*/ 0 w 1072"/>
                  <a:gd name="T13" fmla="*/ 0 h 545"/>
                  <a:gd name="T14" fmla="*/ 0 w 1072"/>
                  <a:gd name="T15" fmla="*/ 0 h 545"/>
                  <a:gd name="T16" fmla="*/ 0 w 1072"/>
                  <a:gd name="T17" fmla="*/ 0 h 545"/>
                  <a:gd name="T18" fmla="*/ 0 w 1072"/>
                  <a:gd name="T19" fmla="*/ 0 h 5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2" h="54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274" y="249"/>
                      <a:pt x="372" y="334"/>
                    </a:cubicBezTo>
                    <a:cubicBezTo>
                      <a:pt x="462" y="413"/>
                      <a:pt x="535" y="437"/>
                      <a:pt x="733" y="471"/>
                    </a:cubicBezTo>
                    <a:cubicBezTo>
                      <a:pt x="931" y="506"/>
                      <a:pt x="1072" y="527"/>
                      <a:pt x="1072" y="527"/>
                    </a:cubicBezTo>
                    <a:lnTo>
                      <a:pt x="1072" y="545"/>
                    </a:lnTo>
                    <a:cubicBezTo>
                      <a:pt x="1072" y="545"/>
                      <a:pt x="893" y="516"/>
                      <a:pt x="732" y="491"/>
                    </a:cubicBezTo>
                    <a:cubicBezTo>
                      <a:pt x="571" y="466"/>
                      <a:pt x="469" y="456"/>
                      <a:pt x="372" y="380"/>
                    </a:cubicBezTo>
                    <a:cubicBezTo>
                      <a:pt x="261" y="292"/>
                      <a:pt x="0" y="81"/>
                      <a:pt x="0" y="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2" name="Freeform 65"/>
              <p:cNvSpPr>
                <a:spLocks/>
              </p:cNvSpPr>
              <p:nvPr/>
            </p:nvSpPr>
            <p:spPr bwMode="gray">
              <a:xfrm>
                <a:off x="3131" y="408"/>
                <a:ext cx="280" cy="125"/>
              </a:xfrm>
              <a:custGeom>
                <a:avLst/>
                <a:gdLst>
                  <a:gd name="T0" fmla="*/ 0 w 1072"/>
                  <a:gd name="T1" fmla="*/ 0 h 476"/>
                  <a:gd name="T2" fmla="*/ 0 w 1072"/>
                  <a:gd name="T3" fmla="*/ 0 h 476"/>
                  <a:gd name="T4" fmla="*/ 0 w 1072"/>
                  <a:gd name="T5" fmla="*/ 0 h 476"/>
                  <a:gd name="T6" fmla="*/ 0 w 1072"/>
                  <a:gd name="T7" fmla="*/ 0 h 476"/>
                  <a:gd name="T8" fmla="*/ 0 w 1072"/>
                  <a:gd name="T9" fmla="*/ 0 h 476"/>
                  <a:gd name="T10" fmla="*/ 0 w 1072"/>
                  <a:gd name="T11" fmla="*/ 0 h 476"/>
                  <a:gd name="T12" fmla="*/ 0 w 1072"/>
                  <a:gd name="T13" fmla="*/ 0 h 476"/>
                  <a:gd name="T14" fmla="*/ 0 w 1072"/>
                  <a:gd name="T15" fmla="*/ 0 h 476"/>
                  <a:gd name="T16" fmla="*/ 0 w 1072"/>
                  <a:gd name="T17" fmla="*/ 0 h 476"/>
                  <a:gd name="T18" fmla="*/ 0 w 1072"/>
                  <a:gd name="T19" fmla="*/ 0 h 4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2" h="476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314" y="243"/>
                      <a:pt x="372" y="286"/>
                    </a:cubicBezTo>
                    <a:cubicBezTo>
                      <a:pt x="431" y="328"/>
                      <a:pt x="509" y="378"/>
                      <a:pt x="734" y="410"/>
                    </a:cubicBezTo>
                    <a:cubicBezTo>
                      <a:pt x="957" y="442"/>
                      <a:pt x="1072" y="457"/>
                      <a:pt x="1072" y="457"/>
                    </a:cubicBezTo>
                    <a:lnTo>
                      <a:pt x="1072" y="476"/>
                    </a:lnTo>
                    <a:cubicBezTo>
                      <a:pt x="1072" y="476"/>
                      <a:pt x="869" y="447"/>
                      <a:pt x="734" y="430"/>
                    </a:cubicBezTo>
                    <a:cubicBezTo>
                      <a:pt x="599" y="414"/>
                      <a:pt x="495" y="407"/>
                      <a:pt x="373" y="328"/>
                    </a:cubicBezTo>
                    <a:cubicBezTo>
                      <a:pt x="255" y="251"/>
                      <a:pt x="1" y="76"/>
                      <a:pt x="1" y="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3" name="Freeform 66"/>
              <p:cNvSpPr>
                <a:spLocks/>
              </p:cNvSpPr>
              <p:nvPr/>
            </p:nvSpPr>
            <p:spPr bwMode="gray">
              <a:xfrm>
                <a:off x="3131" y="444"/>
                <a:ext cx="280" cy="107"/>
              </a:xfrm>
              <a:custGeom>
                <a:avLst/>
                <a:gdLst>
                  <a:gd name="T0" fmla="*/ 0 w 1072"/>
                  <a:gd name="T1" fmla="*/ 0 h 410"/>
                  <a:gd name="T2" fmla="*/ 0 w 1072"/>
                  <a:gd name="T3" fmla="*/ 0 h 410"/>
                  <a:gd name="T4" fmla="*/ 0 w 1072"/>
                  <a:gd name="T5" fmla="*/ 0 h 410"/>
                  <a:gd name="T6" fmla="*/ 0 w 1072"/>
                  <a:gd name="T7" fmla="*/ 0 h 410"/>
                  <a:gd name="T8" fmla="*/ 0 w 1072"/>
                  <a:gd name="T9" fmla="*/ 0 h 410"/>
                  <a:gd name="T10" fmla="*/ 0 w 1072"/>
                  <a:gd name="T11" fmla="*/ 0 h 410"/>
                  <a:gd name="T12" fmla="*/ 0 w 1072"/>
                  <a:gd name="T13" fmla="*/ 0 h 410"/>
                  <a:gd name="T14" fmla="*/ 0 w 1072"/>
                  <a:gd name="T15" fmla="*/ 0 h 410"/>
                  <a:gd name="T16" fmla="*/ 0 w 1072"/>
                  <a:gd name="T17" fmla="*/ 0 h 410"/>
                  <a:gd name="T18" fmla="*/ 0 w 1072"/>
                  <a:gd name="T19" fmla="*/ 0 h 4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2" h="41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315" y="204"/>
                      <a:pt x="374" y="237"/>
                    </a:cubicBezTo>
                    <a:cubicBezTo>
                      <a:pt x="434" y="269"/>
                      <a:pt x="504" y="322"/>
                      <a:pt x="734" y="351"/>
                    </a:cubicBezTo>
                    <a:cubicBezTo>
                      <a:pt x="964" y="380"/>
                      <a:pt x="1072" y="393"/>
                      <a:pt x="1072" y="393"/>
                    </a:cubicBezTo>
                    <a:lnTo>
                      <a:pt x="1072" y="410"/>
                    </a:lnTo>
                    <a:cubicBezTo>
                      <a:pt x="1072" y="410"/>
                      <a:pt x="882" y="390"/>
                      <a:pt x="733" y="374"/>
                    </a:cubicBezTo>
                    <a:cubicBezTo>
                      <a:pt x="584" y="358"/>
                      <a:pt x="483" y="337"/>
                      <a:pt x="372" y="278"/>
                    </a:cubicBezTo>
                    <a:cubicBezTo>
                      <a:pt x="262" y="218"/>
                      <a:pt x="1" y="70"/>
                      <a:pt x="1" y="7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4" name="Freeform 67"/>
              <p:cNvSpPr>
                <a:spLocks/>
              </p:cNvSpPr>
              <p:nvPr/>
            </p:nvSpPr>
            <p:spPr bwMode="gray">
              <a:xfrm>
                <a:off x="3131" y="479"/>
                <a:ext cx="280" cy="90"/>
              </a:xfrm>
              <a:custGeom>
                <a:avLst/>
                <a:gdLst>
                  <a:gd name="T0" fmla="*/ 0 w 1073"/>
                  <a:gd name="T1" fmla="*/ 0 h 344"/>
                  <a:gd name="T2" fmla="*/ 0 w 1073"/>
                  <a:gd name="T3" fmla="*/ 0 h 344"/>
                  <a:gd name="T4" fmla="*/ 0 w 1073"/>
                  <a:gd name="T5" fmla="*/ 0 h 344"/>
                  <a:gd name="T6" fmla="*/ 0 w 1073"/>
                  <a:gd name="T7" fmla="*/ 0 h 344"/>
                  <a:gd name="T8" fmla="*/ 0 w 1073"/>
                  <a:gd name="T9" fmla="*/ 0 h 344"/>
                  <a:gd name="T10" fmla="*/ 0 w 1073"/>
                  <a:gd name="T11" fmla="*/ 0 h 344"/>
                  <a:gd name="T12" fmla="*/ 0 w 1073"/>
                  <a:gd name="T13" fmla="*/ 0 h 344"/>
                  <a:gd name="T14" fmla="*/ 0 w 1073"/>
                  <a:gd name="T15" fmla="*/ 0 h 344"/>
                  <a:gd name="T16" fmla="*/ 0 w 1073"/>
                  <a:gd name="T17" fmla="*/ 0 h 344"/>
                  <a:gd name="T18" fmla="*/ 0 w 1073"/>
                  <a:gd name="T19" fmla="*/ 0 h 3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3" h="344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279" y="148"/>
                      <a:pt x="373" y="194"/>
                    </a:cubicBezTo>
                    <a:cubicBezTo>
                      <a:pt x="478" y="246"/>
                      <a:pt x="569" y="271"/>
                      <a:pt x="734" y="290"/>
                    </a:cubicBezTo>
                    <a:cubicBezTo>
                      <a:pt x="896" y="309"/>
                      <a:pt x="1073" y="327"/>
                      <a:pt x="1073" y="327"/>
                    </a:cubicBezTo>
                    <a:lnTo>
                      <a:pt x="1073" y="344"/>
                    </a:lnTo>
                    <a:cubicBezTo>
                      <a:pt x="1073" y="344"/>
                      <a:pt x="909" y="326"/>
                      <a:pt x="734" y="310"/>
                    </a:cubicBezTo>
                    <a:cubicBezTo>
                      <a:pt x="560" y="294"/>
                      <a:pt x="499" y="287"/>
                      <a:pt x="373" y="232"/>
                    </a:cubicBezTo>
                    <a:cubicBezTo>
                      <a:pt x="261" y="184"/>
                      <a:pt x="0" y="65"/>
                      <a:pt x="0" y="6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5" name="Freeform 68"/>
              <p:cNvSpPr>
                <a:spLocks/>
              </p:cNvSpPr>
              <p:nvPr/>
            </p:nvSpPr>
            <p:spPr bwMode="gray">
              <a:xfrm>
                <a:off x="3131" y="516"/>
                <a:ext cx="280" cy="72"/>
              </a:xfrm>
              <a:custGeom>
                <a:avLst/>
                <a:gdLst>
                  <a:gd name="T0" fmla="*/ 0 w 1072"/>
                  <a:gd name="T1" fmla="*/ 0 h 277"/>
                  <a:gd name="T2" fmla="*/ 0 w 1072"/>
                  <a:gd name="T3" fmla="*/ 0 h 277"/>
                  <a:gd name="T4" fmla="*/ 0 w 1072"/>
                  <a:gd name="T5" fmla="*/ 0 h 277"/>
                  <a:gd name="T6" fmla="*/ 0 w 1072"/>
                  <a:gd name="T7" fmla="*/ 0 h 277"/>
                  <a:gd name="T8" fmla="*/ 0 w 1072"/>
                  <a:gd name="T9" fmla="*/ 0 h 277"/>
                  <a:gd name="T10" fmla="*/ 0 w 1072"/>
                  <a:gd name="T11" fmla="*/ 0 h 277"/>
                  <a:gd name="T12" fmla="*/ 0 w 1072"/>
                  <a:gd name="T13" fmla="*/ 0 h 277"/>
                  <a:gd name="T14" fmla="*/ 0 w 1072"/>
                  <a:gd name="T15" fmla="*/ 0 h 277"/>
                  <a:gd name="T16" fmla="*/ 0 w 1072"/>
                  <a:gd name="T17" fmla="*/ 0 h 277"/>
                  <a:gd name="T18" fmla="*/ 0 w 1072"/>
                  <a:gd name="T19" fmla="*/ 0 h 27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2" h="277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220" y="92"/>
                      <a:pt x="374" y="152"/>
                    </a:cubicBezTo>
                    <a:cubicBezTo>
                      <a:pt x="526" y="211"/>
                      <a:pt x="642" y="216"/>
                      <a:pt x="735" y="226"/>
                    </a:cubicBezTo>
                    <a:cubicBezTo>
                      <a:pt x="776" y="230"/>
                      <a:pt x="1072" y="260"/>
                      <a:pt x="1072" y="260"/>
                    </a:cubicBezTo>
                    <a:lnTo>
                      <a:pt x="1072" y="277"/>
                    </a:lnTo>
                    <a:cubicBezTo>
                      <a:pt x="1072" y="277"/>
                      <a:pt x="895" y="263"/>
                      <a:pt x="734" y="249"/>
                    </a:cubicBezTo>
                    <a:cubicBezTo>
                      <a:pt x="573" y="235"/>
                      <a:pt x="504" y="229"/>
                      <a:pt x="373" y="187"/>
                    </a:cubicBezTo>
                    <a:cubicBezTo>
                      <a:pt x="241" y="144"/>
                      <a:pt x="0" y="62"/>
                      <a:pt x="0" y="6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6" name="Freeform 69"/>
              <p:cNvSpPr>
                <a:spLocks/>
              </p:cNvSpPr>
              <p:nvPr/>
            </p:nvSpPr>
            <p:spPr bwMode="gray">
              <a:xfrm>
                <a:off x="3131" y="553"/>
                <a:ext cx="280" cy="54"/>
              </a:xfrm>
              <a:custGeom>
                <a:avLst/>
                <a:gdLst>
                  <a:gd name="T0" fmla="*/ 0 w 1072"/>
                  <a:gd name="T1" fmla="*/ 0 h 207"/>
                  <a:gd name="T2" fmla="*/ 0 w 1072"/>
                  <a:gd name="T3" fmla="*/ 0 h 207"/>
                  <a:gd name="T4" fmla="*/ 0 w 1072"/>
                  <a:gd name="T5" fmla="*/ 0 h 207"/>
                  <a:gd name="T6" fmla="*/ 0 w 1072"/>
                  <a:gd name="T7" fmla="*/ 0 h 207"/>
                  <a:gd name="T8" fmla="*/ 0 w 1072"/>
                  <a:gd name="T9" fmla="*/ 0 h 207"/>
                  <a:gd name="T10" fmla="*/ 0 w 1072"/>
                  <a:gd name="T11" fmla="*/ 0 h 207"/>
                  <a:gd name="T12" fmla="*/ 0 w 1072"/>
                  <a:gd name="T13" fmla="*/ 0 h 207"/>
                  <a:gd name="T14" fmla="*/ 0 w 1072"/>
                  <a:gd name="T15" fmla="*/ 0 h 207"/>
                  <a:gd name="T16" fmla="*/ 0 w 1072"/>
                  <a:gd name="T17" fmla="*/ 0 h 207"/>
                  <a:gd name="T18" fmla="*/ 0 w 1072"/>
                  <a:gd name="T19" fmla="*/ 0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2" h="207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223" y="67"/>
                      <a:pt x="374" y="106"/>
                    </a:cubicBezTo>
                    <a:cubicBezTo>
                      <a:pt x="526" y="145"/>
                      <a:pt x="665" y="161"/>
                      <a:pt x="735" y="165"/>
                    </a:cubicBezTo>
                    <a:cubicBezTo>
                      <a:pt x="805" y="170"/>
                      <a:pt x="1072" y="191"/>
                      <a:pt x="1072" y="191"/>
                    </a:cubicBezTo>
                    <a:lnTo>
                      <a:pt x="1072" y="207"/>
                    </a:lnTo>
                    <a:cubicBezTo>
                      <a:pt x="1072" y="207"/>
                      <a:pt x="921" y="197"/>
                      <a:pt x="734" y="184"/>
                    </a:cubicBezTo>
                    <a:cubicBezTo>
                      <a:pt x="583" y="174"/>
                      <a:pt x="462" y="162"/>
                      <a:pt x="373" y="143"/>
                    </a:cubicBezTo>
                    <a:cubicBezTo>
                      <a:pt x="275" y="122"/>
                      <a:pt x="0" y="58"/>
                      <a:pt x="0" y="58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7" name="Freeform 70"/>
              <p:cNvSpPr>
                <a:spLocks/>
              </p:cNvSpPr>
              <p:nvPr/>
            </p:nvSpPr>
            <p:spPr bwMode="gray">
              <a:xfrm>
                <a:off x="3131" y="589"/>
                <a:ext cx="280" cy="37"/>
              </a:xfrm>
              <a:custGeom>
                <a:avLst/>
                <a:gdLst>
                  <a:gd name="T0" fmla="*/ 0 w 1073"/>
                  <a:gd name="T1" fmla="*/ 0 h 140"/>
                  <a:gd name="T2" fmla="*/ 0 w 1073"/>
                  <a:gd name="T3" fmla="*/ 0 h 140"/>
                  <a:gd name="T4" fmla="*/ 0 w 1073"/>
                  <a:gd name="T5" fmla="*/ 0 h 140"/>
                  <a:gd name="T6" fmla="*/ 0 w 1073"/>
                  <a:gd name="T7" fmla="*/ 0 h 140"/>
                  <a:gd name="T8" fmla="*/ 0 w 1073"/>
                  <a:gd name="T9" fmla="*/ 0 h 140"/>
                  <a:gd name="T10" fmla="*/ 0 w 1073"/>
                  <a:gd name="T11" fmla="*/ 0 h 140"/>
                  <a:gd name="T12" fmla="*/ 0 w 1073"/>
                  <a:gd name="T13" fmla="*/ 0 h 140"/>
                  <a:gd name="T14" fmla="*/ 0 w 1073"/>
                  <a:gd name="T15" fmla="*/ 0 h 140"/>
                  <a:gd name="T16" fmla="*/ 0 w 1073"/>
                  <a:gd name="T17" fmla="*/ 0 h 140"/>
                  <a:gd name="T18" fmla="*/ 0 w 1073"/>
                  <a:gd name="T19" fmla="*/ 0 h 1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3" h="14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182" y="31"/>
                      <a:pt x="374" y="62"/>
                    </a:cubicBezTo>
                    <a:cubicBezTo>
                      <a:pt x="518" y="85"/>
                      <a:pt x="713" y="100"/>
                      <a:pt x="734" y="101"/>
                    </a:cubicBezTo>
                    <a:cubicBezTo>
                      <a:pt x="755" y="102"/>
                      <a:pt x="1073" y="123"/>
                      <a:pt x="1073" y="123"/>
                    </a:cubicBezTo>
                    <a:lnTo>
                      <a:pt x="1073" y="140"/>
                    </a:lnTo>
                    <a:cubicBezTo>
                      <a:pt x="1073" y="140"/>
                      <a:pt x="869" y="129"/>
                      <a:pt x="734" y="122"/>
                    </a:cubicBezTo>
                    <a:cubicBezTo>
                      <a:pt x="593" y="114"/>
                      <a:pt x="453" y="106"/>
                      <a:pt x="373" y="98"/>
                    </a:cubicBezTo>
                    <a:cubicBezTo>
                      <a:pt x="195" y="80"/>
                      <a:pt x="0" y="56"/>
                      <a:pt x="0" y="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8" name="Freeform 71"/>
              <p:cNvSpPr>
                <a:spLocks/>
              </p:cNvSpPr>
              <p:nvPr/>
            </p:nvSpPr>
            <p:spPr bwMode="gray">
              <a:xfrm>
                <a:off x="3131" y="627"/>
                <a:ext cx="280" cy="14"/>
              </a:xfrm>
              <a:custGeom>
                <a:avLst/>
                <a:gdLst>
                  <a:gd name="T0" fmla="*/ 0 w 1072"/>
                  <a:gd name="T1" fmla="*/ 0 h 55"/>
                  <a:gd name="T2" fmla="*/ 0 w 1072"/>
                  <a:gd name="T3" fmla="*/ 0 h 55"/>
                  <a:gd name="T4" fmla="*/ 0 w 1072"/>
                  <a:gd name="T5" fmla="*/ 0 h 55"/>
                  <a:gd name="T6" fmla="*/ 0 w 1072"/>
                  <a:gd name="T7" fmla="*/ 0 h 55"/>
                  <a:gd name="T8" fmla="*/ 0 w 1072"/>
                  <a:gd name="T9" fmla="*/ 0 h 55"/>
                  <a:gd name="T10" fmla="*/ 0 w 1072"/>
                  <a:gd name="T11" fmla="*/ 0 h 55"/>
                  <a:gd name="T12" fmla="*/ 0 w 1072"/>
                  <a:gd name="T13" fmla="*/ 0 h 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72" h="5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286" y="10"/>
                      <a:pt x="373" y="12"/>
                    </a:cubicBezTo>
                    <a:cubicBezTo>
                      <a:pt x="460" y="14"/>
                      <a:pt x="1072" y="38"/>
                      <a:pt x="1072" y="38"/>
                    </a:cubicBezTo>
                    <a:lnTo>
                      <a:pt x="1072" y="55"/>
                    </a:ln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69" name="Freeform 56"/>
              <p:cNvSpPr>
                <a:spLocks/>
              </p:cNvSpPr>
              <p:nvPr/>
            </p:nvSpPr>
            <p:spPr bwMode="gray">
              <a:xfrm>
                <a:off x="2814" y="565"/>
                <a:ext cx="36" cy="35"/>
              </a:xfrm>
              <a:custGeom>
                <a:avLst/>
                <a:gdLst>
                  <a:gd name="T0" fmla="*/ 0 w 137"/>
                  <a:gd name="T1" fmla="*/ 0 h 132"/>
                  <a:gd name="T2" fmla="*/ 0 w 137"/>
                  <a:gd name="T3" fmla="*/ 0 h 132"/>
                  <a:gd name="T4" fmla="*/ 0 w 137"/>
                  <a:gd name="T5" fmla="*/ 0 h 132"/>
                  <a:gd name="T6" fmla="*/ 0 w 137"/>
                  <a:gd name="T7" fmla="*/ 0 h 132"/>
                  <a:gd name="T8" fmla="*/ 0 w 137"/>
                  <a:gd name="T9" fmla="*/ 0 h 132"/>
                  <a:gd name="T10" fmla="*/ 0 w 137"/>
                  <a:gd name="T11" fmla="*/ 0 h 132"/>
                  <a:gd name="T12" fmla="*/ 0 w 137"/>
                  <a:gd name="T13" fmla="*/ 0 h 132"/>
                  <a:gd name="T14" fmla="*/ 0 w 137"/>
                  <a:gd name="T15" fmla="*/ 0 h 132"/>
                  <a:gd name="T16" fmla="*/ 0 w 137"/>
                  <a:gd name="T17" fmla="*/ 0 h 132"/>
                  <a:gd name="T18" fmla="*/ 0 w 137"/>
                  <a:gd name="T19" fmla="*/ 0 h 132"/>
                  <a:gd name="T20" fmla="*/ 0 w 137"/>
                  <a:gd name="T21" fmla="*/ 0 h 132"/>
                  <a:gd name="T22" fmla="*/ 0 w 137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7" h="132">
                    <a:moveTo>
                      <a:pt x="84" y="49"/>
                    </a:moveTo>
                    <a:lnTo>
                      <a:pt x="84" y="49"/>
                    </a:lnTo>
                    <a:lnTo>
                      <a:pt x="137" y="49"/>
                    </a:lnTo>
                    <a:lnTo>
                      <a:pt x="94" y="81"/>
                    </a:lnTo>
                    <a:lnTo>
                      <a:pt x="111" y="132"/>
                    </a:lnTo>
                    <a:lnTo>
                      <a:pt x="68" y="101"/>
                    </a:lnTo>
                    <a:lnTo>
                      <a:pt x="26" y="132"/>
                    </a:lnTo>
                    <a:lnTo>
                      <a:pt x="43" y="81"/>
                    </a:lnTo>
                    <a:lnTo>
                      <a:pt x="0" y="49"/>
                    </a:lnTo>
                    <a:lnTo>
                      <a:pt x="52" y="49"/>
                    </a:lnTo>
                    <a:lnTo>
                      <a:pt x="68" y="0"/>
                    </a:lnTo>
                    <a:lnTo>
                      <a:pt x="84" y="49"/>
                    </a:lnTo>
                    <a:close/>
                  </a:path>
                </a:pathLst>
              </a:custGeom>
              <a:solidFill>
                <a:srgbClr val="FEF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GB" smtClean="0"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</p:grpSp>
      <p:sp>
        <p:nvSpPr>
          <p:cNvPr id="70" name="Rectangle 21"/>
          <p:cNvSpPr txBox="1">
            <a:spLocks noChangeArrowheads="1"/>
          </p:cNvSpPr>
          <p:nvPr/>
        </p:nvSpPr>
        <p:spPr bwMode="gray">
          <a:xfrm>
            <a:off x="4264025" y="6597650"/>
            <a:ext cx="606425" cy="260350"/>
          </a:xfrm>
          <a:prstGeom prst="rect">
            <a:avLst/>
          </a:prstGeom>
          <a:solidFill>
            <a:srgbClr val="EE80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anchor="ctr"/>
          <a:lstStyle>
            <a:lvl1pPr defTabSz="45720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45720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defRPr/>
            </a:pPr>
            <a:fld id="{DD18E2C3-CD13-42A4-BB70-31BFED0F422E}" type="slidenum">
              <a:rPr lang="en-GB" altLang="fr-FR" sz="700" i="1" smtClean="0">
                <a:solidFill>
                  <a:srgbClr val="FFFFFF"/>
                </a:solidFill>
              </a:rPr>
              <a:pPr algn="ctr">
                <a:defRPr/>
              </a:pPr>
              <a:t>‹#›</a:t>
            </a:fld>
            <a:endParaRPr lang="en-GB" altLang="fr-FR" sz="700" i="1" smtClean="0">
              <a:solidFill>
                <a:srgbClr val="FFFFF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060575"/>
            <a:ext cx="8207375" cy="1368425"/>
          </a:xfrm>
        </p:spPr>
        <p:txBody>
          <a:bodyPr/>
          <a:lstStyle>
            <a:lvl1pPr algn="ctr">
              <a:defRPr sz="3000" smtClean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860800"/>
            <a:ext cx="8207375" cy="1752600"/>
          </a:xfrm>
        </p:spPr>
        <p:txBody>
          <a:bodyPr/>
          <a:lstStyle>
            <a:lvl1pPr marL="0" indent="0" algn="ctr">
              <a:buFontTx/>
              <a:buNone/>
              <a:defRPr sz="2000" smtClean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9544451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10A30FE-3A34-4155-913D-B877681BA4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149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0"/>
            <a:ext cx="7452320" cy="9366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055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980FA-81C2-48AF-B12A-0883E97E67B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75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0DAC1-3237-4742-8D5C-70516744846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27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84122-614D-42C3-8C0A-80EFE0E0AD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04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BB491-FFF6-4C36-AD6E-193368D814B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43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FAD99-FE6B-441B-A877-DCE1620FA7F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62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C8E2F-DD80-4C98-BC24-2CF09ED5D42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75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D608B-7296-4493-85CC-19644498558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1094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4D43-F087-4802-8730-FB191E02307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74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60E1A-4254-4EFD-8F07-DF1FC4F590D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90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5BEBB-815D-43C3-A44A-93C8A0B33B5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17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89D0E-E439-4217-B18E-04814E522C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81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B0120-9F73-48A8-AE17-EBCEAC915D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43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887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980FA-81C2-48AF-B12A-0883E97E67B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73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0DAC1-3237-4742-8D5C-70516744846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9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84122-614D-42C3-8C0A-80EFE0E0AD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54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BB491-FFF6-4C36-AD6E-193368D814B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39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BFD8E-72A8-4D2B-98A7-2C5A61A948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16723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FAD99-FE6B-441B-A877-DCE1620FA7F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280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C8E2F-DD80-4C98-BC24-2CF09ED5D42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06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4D43-F087-4802-8730-FB191E02307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424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60E1A-4254-4EFD-8F07-DF1FC4F590D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30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5BEBB-815D-43C3-A44A-93C8A0B33B5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566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89D0E-E439-4217-B18E-04814E522C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393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B0120-9F73-48A8-AE17-EBCEAC915D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02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09320"/>
            <a:ext cx="1944216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GB" dirty="0" smtClean="0">
                <a:solidFill>
                  <a:srgbClr val="000000"/>
                </a:solidFill>
              </a:rPr>
              <a:t>Market Design (</a:t>
            </a:r>
            <a:fld id="{A66E0843-9046-4F3F-A03A-594D584B9BA6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r>
              <a:rPr lang="en-GB" dirty="0" smtClean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425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980FA-81C2-48AF-B12A-0883E97E67B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457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0DAC1-3237-4742-8D5C-70516744846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73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981DB-9AE4-438B-8970-7EA22AE1030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7411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84122-614D-42C3-8C0A-80EFE0E0AD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46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BB491-FFF6-4C36-AD6E-193368D814B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96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FAD99-FE6B-441B-A877-DCE1620FA7F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88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C8E2F-DD80-4C98-BC24-2CF09ED5D42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643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4D43-F087-4802-8730-FB191E02307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98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60E1A-4254-4EFD-8F07-DF1FC4F590D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317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5BEBB-815D-43C3-A44A-93C8A0B33B5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96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89D0E-E439-4217-B18E-04814E522C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998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B0120-9F73-48A8-AE17-EBCEAC915D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946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980FA-81C2-48AF-B12A-0883E97E67B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8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4A224-CB41-4988-A18B-C7525EFAA84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62867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0DAC1-3237-4742-8D5C-70516744846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127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84122-614D-42C3-8C0A-80EFE0E0AD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712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BB491-FFF6-4C36-AD6E-193368D814B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25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FAD99-FE6B-441B-A877-DCE1620FA7F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60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C8E2F-DD80-4C98-BC24-2CF09ED5D42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243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4D43-F087-4802-8730-FB191E02307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163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60E1A-4254-4EFD-8F07-DF1FC4F590D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631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5BEBB-815D-43C3-A44A-93C8A0B33B5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699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89D0E-E439-4217-B18E-04814E522C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450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B0120-9F73-48A8-AE17-EBCEAC915D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3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10DD2-C59E-4921-93BA-FD62B96D1E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42924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\\net1.cec.eu.int\inea\Unit\R\R1\Strategic Planning and Communication\Communication\events\2016\20160928_H2020_Transport_Infoday\Presentations\Template\H2020_Blue_box_EMPTY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6" b="75832"/>
          <a:stretch>
            <a:fillRect/>
          </a:stretch>
        </p:blipFill>
        <p:spPr bwMode="auto">
          <a:xfrm>
            <a:off x="0" y="-9525"/>
            <a:ext cx="91440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516688" y="6021388"/>
            <a:ext cx="2376487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5127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5127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5127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5127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5127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GB" altLang="en-US" sz="270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8" y="-6350"/>
            <a:ext cx="167322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"/>
          <p:cNvGrpSpPr>
            <a:grpSpLocks/>
          </p:cNvGrpSpPr>
          <p:nvPr userDrawn="1"/>
        </p:nvGrpSpPr>
        <p:grpSpPr bwMode="auto">
          <a:xfrm>
            <a:off x="4067175" y="6442075"/>
            <a:ext cx="746125" cy="473075"/>
            <a:chOff x="4067942" y="6441418"/>
            <a:chExt cx="746127" cy="473813"/>
          </a:xfrm>
        </p:grpSpPr>
        <p:pic>
          <p:nvPicPr>
            <p:cNvPr id="7" name="Picture 5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2" y="6441418"/>
              <a:ext cx="685799" cy="47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>
              <a:spLocks noChangeArrowheads="1"/>
            </p:cNvSpPr>
            <p:nvPr userDrawn="1"/>
          </p:nvSpPr>
          <p:spPr bwMode="auto">
            <a:xfrm>
              <a:off x="4067942" y="6454138"/>
              <a:ext cx="746127" cy="21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fr-BE" altLang="en-US" sz="800" i="1" dirty="0" smtClean="0">
                  <a:solidFill>
                    <a:srgbClr val="FFFFFF"/>
                  </a:solidFill>
                  <a:latin typeface="EC Square Sans Pro" pitchFamily="34" charset="0"/>
                </a:rPr>
                <a:t>Energy</a:t>
              </a:r>
              <a:endParaRPr lang="en-GB" altLang="en-US" sz="800" i="1" dirty="0" smtClean="0">
                <a:solidFill>
                  <a:srgbClr val="FFFFFF"/>
                </a:solidFill>
                <a:latin typeface="EC Square Sans Pro" pitchFamily="34" charset="0"/>
              </a:endParaRPr>
            </a:p>
          </p:txBody>
        </p:sp>
      </p:grpSp>
      <p:sp>
        <p:nvSpPr>
          <p:cNvPr id="20" name="Content Placeholder 2"/>
          <p:cNvSpPr>
            <a:spLocks noGrp="1"/>
          </p:cNvSpPr>
          <p:nvPr>
            <p:ph idx="10"/>
          </p:nvPr>
        </p:nvSpPr>
        <p:spPr>
          <a:xfrm>
            <a:off x="4139952" y="2708920"/>
            <a:ext cx="4536504" cy="205942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400" b="1" i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3pPr marL="228600" indent="-228600" algn="l">
              <a:defRPr sz="3000" b="1">
                <a:solidFill>
                  <a:schemeClr val="bg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7301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980FA-81C2-48AF-B12A-0883E97E67B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774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0DAC1-3237-4742-8D5C-70516744846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704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84122-614D-42C3-8C0A-80EFE0E0AD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887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BB491-FFF6-4C36-AD6E-193368D814B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95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FAD99-FE6B-441B-A877-DCE1620FA7F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090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C8E2F-DD80-4C98-BC24-2CF09ED5D42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759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4D43-F087-4802-8730-FB191E02307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500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60E1A-4254-4EFD-8F07-DF1FC4F590D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774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5BEBB-815D-43C3-A44A-93C8A0B33B5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6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C9822-6D86-4108-87CB-5741406C2CB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39213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89D0E-E439-4217-B18E-04814E522C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839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B0120-9F73-48A8-AE17-EBCEAC915D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22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980FA-81C2-48AF-B12A-0883E97E67B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657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0DAC1-3237-4742-8D5C-70516744846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995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84122-614D-42C3-8C0A-80EFE0E0AD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609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BB491-FFF6-4C36-AD6E-193368D814B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456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FAD99-FE6B-441B-A877-DCE1620FA7F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280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C8E2F-DD80-4C98-BC24-2CF09ED5D42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382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4D43-F087-4802-8730-FB191E02307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22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60E1A-4254-4EFD-8F07-DF1FC4F590D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17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C0B4B-F475-4C81-A6BA-DAA75BC6AF3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82253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5BEBB-815D-43C3-A44A-93C8A0B33B5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194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89D0E-E439-4217-B18E-04814E522C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2622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B0120-9F73-48A8-AE17-EBCEAC915D1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4549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F5E9-910E-472F-A206-7ED539D7290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A9AF-FAEE-4F02-BDE3-B063F53EA2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929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F5E9-910E-472F-A206-7ED539D7290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A9AF-FAEE-4F02-BDE3-B063F53EA2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89013"/>
          </a:xfrm>
          <a:prstGeom prst="rect">
            <a:avLst/>
          </a:prstGeom>
          <a:solidFill>
            <a:srgbClr val="0F5494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260350"/>
            <a:ext cx="1430337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019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F5E9-910E-472F-A206-7ED539D7290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A9AF-FAEE-4F02-BDE3-B063F53EA2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416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F5E9-910E-472F-A206-7ED539D7290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A9AF-FAEE-4F02-BDE3-B063F53EA2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74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F5E9-910E-472F-A206-7ED539D7290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A9AF-FAEE-4F02-BDE3-B063F53EA2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145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F5E9-910E-472F-A206-7ED539D7290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A9AF-FAEE-4F02-BDE3-B063F53EA2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592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F5E9-910E-472F-A206-7ED539D7290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A9AF-FAEE-4F02-BDE3-B063F53EA2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1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2C212-1728-4208-97DA-8F4E5F9EE4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19254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F5E9-910E-472F-A206-7ED539D7290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A9AF-FAEE-4F02-BDE3-B063F53EA2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001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F5E9-910E-472F-A206-7ED539D7290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A9AF-FAEE-4F02-BDE3-B063F53EA2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296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F5E9-910E-472F-A206-7ED539D7290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A9AF-FAEE-4F02-BDE3-B063F53EA2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574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F5E9-910E-472F-A206-7ED539D7290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13/09/2017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FA9AF-FAEE-4F02-BDE3-B063F53EA2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985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8901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5" name="Picture 5" descr="LOGO CE-EN-NEG-quadri.ai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0400" y="3600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262438" y="6669360"/>
            <a:ext cx="596900" cy="198438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556271"/>
            <a:ext cx="8229600" cy="9366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37288"/>
            <a:ext cx="2895600" cy="4841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61DAA-5BBC-4812-876F-0D7C7B9EA75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6337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 i="0"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4582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22000" y="3212976"/>
            <a:ext cx="4536504" cy="18722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3pPr marL="228600" indent="-228600" algn="l">
              <a:defRPr sz="3000" b="1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51520" y="1951427"/>
            <a:ext cx="8640960" cy="2088232"/>
          </a:xfrm>
          <a:prstGeom prst="rect">
            <a:avLst/>
          </a:prstGeom>
        </p:spPr>
        <p:txBody>
          <a:bodyPr/>
          <a:lstStyle>
            <a:lvl1pPr algn="ctr">
              <a:defRPr sz="5400">
                <a:solidFill>
                  <a:srgbClr val="FFD62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4122000" y="5301208"/>
            <a:ext cx="4456881" cy="72008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sz="1600" b="0" i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3pPr marL="228600" indent="-228600" algn="l">
              <a:defRPr sz="3000" b="1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116400" cy="306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989013"/>
          </a:xfrm>
          <a:prstGeom prst="rect">
            <a:avLst/>
          </a:prstGeom>
          <a:solidFill>
            <a:srgbClr val="0F5494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6" name="Picture 2" descr="G:\R\R1\Strategic Planning and Communication\Communication\style guide-identity\INEA 2014 Identity\EC logos with INEA blue\logo_ce-en-quadri_inea_navy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96" y="188640"/>
            <a:ext cx="155416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348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z="1800" b="0" smtClean="0">
              <a:solidFill>
                <a:srgbClr val="FFFFFF"/>
              </a:solidFill>
            </a:endParaRPr>
          </a:p>
        </p:txBody>
      </p:sp>
      <p:pic>
        <p:nvPicPr>
          <p:cNvPr id="5" name="Picture 13" descr="picture-cover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6"/>
          <a:stretch>
            <a:fillRect/>
          </a:stretch>
        </p:blipFill>
        <p:spPr bwMode="auto">
          <a:xfrm>
            <a:off x="3175" y="968375"/>
            <a:ext cx="4265613" cy="58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LOGO CE-EN-quadri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97"/>
          <a:stretch>
            <a:fillRect/>
          </a:stretch>
        </p:blipFill>
        <p:spPr bwMode="auto">
          <a:xfrm>
            <a:off x="3968750" y="258763"/>
            <a:ext cx="143668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5"/>
          <p:cNvSpPr>
            <a:spLocks noChangeShapeType="1"/>
          </p:cNvSpPr>
          <p:nvPr userDrawn="1"/>
        </p:nvSpPr>
        <p:spPr bwMode="auto">
          <a:xfrm>
            <a:off x="4264025" y="1239838"/>
            <a:ext cx="620713" cy="0"/>
          </a:xfrm>
          <a:prstGeom prst="line">
            <a:avLst/>
          </a:prstGeom>
          <a:noFill/>
          <a:ln w="38735">
            <a:solidFill>
              <a:srgbClr val="EE80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 sz="3000"/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4268788" y="6659563"/>
            <a:ext cx="601662" cy="198437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18000" tIns="118800" anchor="ctr"/>
          <a:lstStyle>
            <a:lvl1pPr defTabSz="45720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fr-BE" sz="800" b="0" smtClean="0">
                <a:solidFill>
                  <a:srgbClr val="FFFFFF"/>
                </a:solidFill>
              </a:rPr>
              <a:t>Energy</a:t>
            </a:r>
            <a:endParaRPr lang="en-GB" sz="800" b="0" smtClean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endParaRPr lang="en-GB" sz="900" b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4253309" y="1220788"/>
            <a:ext cx="630000" cy="5654675"/>
            <a:chOff x="4262834" y="1220788"/>
            <a:chExt cx="611188" cy="5654675"/>
          </a:xfrm>
        </p:grpSpPr>
        <p:sp>
          <p:nvSpPr>
            <p:cNvPr id="13" name="Rectangle 12"/>
            <p:cNvSpPr/>
            <p:nvPr userDrawn="1"/>
          </p:nvSpPr>
          <p:spPr>
            <a:xfrm>
              <a:off x="4262834" y="6659563"/>
              <a:ext cx="611188" cy="215900"/>
            </a:xfrm>
            <a:prstGeom prst="rect">
              <a:avLst/>
            </a:prstGeom>
            <a:solidFill>
              <a:srgbClr val="0F54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0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4262834" y="1220788"/>
              <a:ext cx="611188" cy="45719"/>
            </a:xfrm>
            <a:prstGeom prst="rect">
              <a:avLst/>
            </a:prstGeom>
            <a:solidFill>
              <a:srgbClr val="0F54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00">
                <a:solidFill>
                  <a:srgbClr val="FFFFFF"/>
                </a:solidFill>
              </a:endParaRPr>
            </a:p>
          </p:txBody>
        </p:sp>
      </p:grpSp>
      <p:sp>
        <p:nvSpPr>
          <p:cNvPr id="297988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3995738" y="2565400"/>
            <a:ext cx="5040312" cy="790575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 smtClean="0"/>
              <a:t>Title</a:t>
            </a:r>
            <a:endParaRPr lang="en-GB" noProof="0" smtClean="0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1188" y="3716338"/>
            <a:ext cx="8532812" cy="1728787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smtClean="0"/>
              <a:t>Subtitle</a:t>
            </a:r>
            <a:endParaRPr lang="en-GB" noProof="0" smtClean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9313DDF8-30A8-476B-9FBB-D8495B377C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4731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460EBD5-8F46-451D-B3F4-FFA8DC34E3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331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59113" y="72453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E8A8E47-7C74-414A-8BE1-E064E4339B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8104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D364F3B-1E85-46BE-88B2-45914F1AFA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348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smtClean="0"/>
              <a:t>Second level</a:t>
            </a:r>
            <a:endParaRPr lang="en-GB" altLang="en-US" smtClean="0"/>
          </a:p>
          <a:p>
            <a:pPr lvl="1"/>
            <a:r>
              <a:rPr lang="en-GB" altLang="en-US" smtClean="0"/>
              <a:t>Third level</a:t>
            </a:r>
          </a:p>
          <a:p>
            <a:pPr lvl="2"/>
            <a:r>
              <a:rPr lang="en-GB" altLang="en-US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0C0BFCC-BD6D-47A4-B092-5A30962ACE74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4262438" y="6659563"/>
            <a:ext cx="611187" cy="198437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41" name="Picture 17" descr="LOGO CE_Vertical_EN_NEG_quadri_H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258763"/>
            <a:ext cx="1436687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76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hf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16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70BC190-D570-41CB-9DB2-B68813A4098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000"/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114024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hf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1341438"/>
            <a:ext cx="82184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68313" y="2420938"/>
            <a:ext cx="820737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smtClean="0"/>
              <a:t>Second level</a:t>
            </a:r>
            <a:endParaRPr lang="en-GB" altLang="en-US" smtClean="0"/>
          </a:p>
          <a:p>
            <a:pPr lvl="1"/>
            <a:r>
              <a:rPr lang="en-GB" altLang="en-US" smtClean="0"/>
              <a:t>Third level</a:t>
            </a:r>
          </a:p>
          <a:p>
            <a:pPr lvl="2"/>
            <a:r>
              <a:rPr lang="en-GB" alt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6981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</p:sldLayoutIdLst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Arial Unicode MS" panose="020B0604020202020204" pitchFamily="34" charset="-128"/>
          <a:cs typeface="Arial Unicode MS" panose="020B0604020202020204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Verdana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Verdana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Verdana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Verdana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009FBA"/>
        </a:buClr>
        <a:buChar char="•"/>
        <a:defRPr sz="1600">
          <a:solidFill>
            <a:schemeClr val="tx2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2"/>
          </a:solidFill>
          <a:latin typeface="+mn-lt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erdana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Title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smtClean="0"/>
              <a:t>Second level</a:t>
            </a:r>
            <a:endParaRPr lang="en-GB" altLang="en-US" smtClean="0"/>
          </a:p>
          <a:p>
            <a:pPr lvl="1"/>
            <a:r>
              <a:rPr lang="en-GB" altLang="en-US" smtClean="0"/>
              <a:t>Third level</a:t>
            </a:r>
          </a:p>
          <a:p>
            <a:pPr lvl="2"/>
            <a:r>
              <a:rPr lang="en-GB" altLang="en-US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E290FDC-0F5C-4602-A59D-3FC85CF47D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2056" name="Picture 17" descr="LOGO CE_Vertical_EN_NEG_quadri_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258763"/>
            <a:ext cx="1436687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9"/>
          <p:cNvSpPr>
            <a:spLocks noChangeArrowheads="1"/>
          </p:cNvSpPr>
          <p:nvPr/>
        </p:nvSpPr>
        <p:spPr bwMode="auto">
          <a:xfrm>
            <a:off x="4251325" y="1222375"/>
            <a:ext cx="623888" cy="39688"/>
          </a:xfrm>
          <a:prstGeom prst="rect">
            <a:avLst/>
          </a:prstGeom>
          <a:solidFill>
            <a:srgbClr val="EE80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34" name="Rectangle 6"/>
          <p:cNvSpPr>
            <a:spLocks noChangeArrowheads="1"/>
          </p:cNvSpPr>
          <p:nvPr/>
        </p:nvSpPr>
        <p:spPr bwMode="auto">
          <a:xfrm>
            <a:off x="4267200" y="6575425"/>
            <a:ext cx="809625" cy="290513"/>
          </a:xfrm>
          <a:prstGeom prst="rect">
            <a:avLst/>
          </a:prstGeom>
          <a:solidFill>
            <a:srgbClr val="EE8032"/>
          </a:solidFill>
          <a:ln w="9525" algn="ctr">
            <a:solidFill>
              <a:srgbClr val="EE8032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lIns="54000"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BE" altLang="en-US" sz="900" smtClean="0">
                <a:solidFill>
                  <a:srgbClr val="FFFFFF"/>
                </a:solidFill>
                <a:latin typeface="Calibri" pitchFamily="34" charset="0"/>
              </a:rPr>
              <a:t>Regional and Urban Policy</a:t>
            </a:r>
            <a:endParaRPr lang="en-GB" altLang="en-US" sz="900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56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16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70BC190-D570-41CB-9DB2-B68813A4098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000"/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145877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16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70BC190-D570-41CB-9DB2-B68813A4098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000"/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371116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16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70BC190-D570-41CB-9DB2-B68813A4098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000"/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191973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16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70BC190-D570-41CB-9DB2-B68813A4098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000"/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332752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16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70BC190-D570-41CB-9DB2-B68813A4098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000"/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130997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16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70BC190-D570-41CB-9DB2-B68813A4098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000"/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306222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E50F5E9-910E-472F-A206-7ED539D72902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13/09/2017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DAFA9AF-FAEE-4F02-BDE3-B063F53EA20D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98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A385C54-9FE1-4352-BB64-6369A5E1BB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30" name="Rectangle 9"/>
          <p:cNvSpPr>
            <a:spLocks noChangeArrowheads="1"/>
          </p:cNvSpPr>
          <p:nvPr/>
        </p:nvSpPr>
        <p:spPr bwMode="auto">
          <a:xfrm>
            <a:off x="-180975" y="-531813"/>
            <a:ext cx="1584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b="0" smtClean="0"/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1042988" y="-531813"/>
            <a:ext cx="9144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b="0" smtClean="0"/>
          </a:p>
        </p:txBody>
      </p:sp>
      <p:pic>
        <p:nvPicPr>
          <p:cNvPr id="4104" name="Picture 15" descr="LOGO CE_Vertical_EN_NEG_quadri_HR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3988" y="258763"/>
            <a:ext cx="143668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 userDrawn="1"/>
        </p:nvGrpSpPr>
        <p:grpSpPr>
          <a:xfrm>
            <a:off x="4253309" y="1220788"/>
            <a:ext cx="630000" cy="5654675"/>
            <a:chOff x="4262834" y="1220788"/>
            <a:chExt cx="611188" cy="5654675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262834" y="6659563"/>
              <a:ext cx="611188" cy="215900"/>
            </a:xfrm>
            <a:prstGeom prst="rect">
              <a:avLst/>
            </a:prstGeom>
            <a:solidFill>
              <a:srgbClr val="0F54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0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262834" y="1220788"/>
              <a:ext cx="611188" cy="45719"/>
            </a:xfrm>
            <a:prstGeom prst="rect">
              <a:avLst/>
            </a:prstGeom>
            <a:solidFill>
              <a:srgbClr val="0F54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422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ft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5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15.png"/><Relationship Id="rId4" Type="http://schemas.openxmlformats.org/officeDocument/2006/relationships/image" Target="../media/image50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emf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6.e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" y="574635"/>
            <a:ext cx="9282065" cy="6192878"/>
          </a:xfrm>
          <a:prstGeom prst="rect">
            <a:avLst/>
          </a:prstGeom>
        </p:spPr>
      </p:pic>
      <p:sp>
        <p:nvSpPr>
          <p:cNvPr id="149" name="Rectangle 148"/>
          <p:cNvSpPr/>
          <p:nvPr/>
        </p:nvSpPr>
        <p:spPr>
          <a:xfrm>
            <a:off x="-9476" y="908720"/>
            <a:ext cx="9143999" cy="160764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lIns="144000" tIns="144000" rIns="144000" bIns="144000" anchor="ctr" anchorCtr="0">
            <a:noAutofit/>
          </a:bodyPr>
          <a:lstStyle/>
          <a:p>
            <a:pPr lvl="0">
              <a:spcBef>
                <a:spcPts val="1200"/>
              </a:spcBef>
            </a:pPr>
            <a:r>
              <a:rPr lang="fr-BE" sz="2700" b="1" dirty="0">
                <a:solidFill>
                  <a:srgbClr val="67A91F"/>
                </a:solidFill>
              </a:rPr>
              <a:t>Smart </a:t>
            </a:r>
            <a:r>
              <a:rPr lang="fr-BE" sz="2700" b="1" dirty="0" err="1" smtClean="0">
                <a:solidFill>
                  <a:srgbClr val="67A91F"/>
                </a:solidFill>
              </a:rPr>
              <a:t>Cities</a:t>
            </a:r>
            <a:r>
              <a:rPr lang="fr-BE" sz="2700" b="1" dirty="0" smtClean="0">
                <a:solidFill>
                  <a:srgbClr val="67A91F"/>
                </a:solidFill>
              </a:rPr>
              <a:t> and </a:t>
            </a:r>
            <a:r>
              <a:rPr lang="fr-BE" sz="2700" b="1" dirty="0" err="1" smtClean="0">
                <a:solidFill>
                  <a:srgbClr val="67A91F"/>
                </a:solidFill>
              </a:rPr>
              <a:t>Communities</a:t>
            </a:r>
            <a:endParaRPr lang="fr-BE" sz="2700" b="1" dirty="0">
              <a:solidFill>
                <a:srgbClr val="67A91F"/>
              </a:solidFill>
            </a:endParaRPr>
          </a:p>
          <a:p>
            <a:pPr lvl="0">
              <a:spcBef>
                <a:spcPts val="1200"/>
              </a:spcBef>
            </a:pPr>
            <a:r>
              <a:rPr lang="fr-BE" sz="2700" b="1" dirty="0" smtClean="0">
                <a:solidFill>
                  <a:srgbClr val="67A91F"/>
                </a:solidFill>
              </a:rPr>
              <a:t>Challenges </a:t>
            </a:r>
            <a:r>
              <a:rPr lang="fr-BE" sz="2700" b="1" dirty="0">
                <a:solidFill>
                  <a:srgbClr val="67A91F"/>
                </a:solidFill>
              </a:rPr>
              <a:t>and </a:t>
            </a:r>
            <a:r>
              <a:rPr lang="fr-BE" sz="2700" b="1" dirty="0" err="1" smtClean="0">
                <a:solidFill>
                  <a:srgbClr val="67A91F"/>
                </a:solidFill>
              </a:rPr>
              <a:t>opportunities</a:t>
            </a:r>
            <a:r>
              <a:rPr lang="fr-BE" sz="2700" b="1" dirty="0" smtClean="0">
                <a:solidFill>
                  <a:srgbClr val="67A91F"/>
                </a:solidFill>
              </a:rPr>
              <a:t> </a:t>
            </a:r>
            <a:endParaRPr lang="en-GB" sz="2700" b="1" dirty="0">
              <a:solidFill>
                <a:srgbClr val="67A91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537" y="3559990"/>
            <a:ext cx="9144000" cy="137120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5000">
                <a:schemeClr val="bg1">
                  <a:alpha val="90000"/>
                </a:schemeClr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144000" tIns="144000" rIns="144000" bIns="144000" anchor="ctr" anchorCtr="0">
            <a:noAutofit/>
          </a:bodyPr>
          <a:lstStyle/>
          <a:p>
            <a:pPr algn="r"/>
            <a:r>
              <a:rPr lang="en-GB" altLang="en-US" sz="2400" b="1" dirty="0" err="1" smtClean="0">
                <a:solidFill>
                  <a:schemeClr val="tx1"/>
                </a:solidFill>
              </a:rPr>
              <a:t>Regio</a:t>
            </a:r>
            <a:r>
              <a:rPr lang="en-GB" altLang="en-US" sz="2400" b="1" dirty="0" smtClean="0">
                <a:solidFill>
                  <a:schemeClr val="tx1"/>
                </a:solidFill>
              </a:rPr>
              <a:t> Days </a:t>
            </a:r>
            <a:r>
              <a:rPr lang="en-GB" altLang="en-US" sz="2400" b="1" dirty="0">
                <a:solidFill>
                  <a:schemeClr val="tx1"/>
                </a:solidFill>
              </a:rPr>
              <a:t>2017 </a:t>
            </a:r>
          </a:p>
          <a:p>
            <a:pPr algn="r"/>
            <a:r>
              <a:rPr lang="en-GB" altLang="en-US" sz="1600" dirty="0">
                <a:solidFill>
                  <a:schemeClr val="tx1"/>
                </a:solidFill>
              </a:rPr>
              <a:t>18 September 2017</a:t>
            </a:r>
          </a:p>
          <a:p>
            <a:pPr algn="r"/>
            <a:r>
              <a:rPr lang="en-GB" altLang="en-US" sz="1600" dirty="0" smtClean="0">
                <a:solidFill>
                  <a:schemeClr val="tx1"/>
                </a:solidFill>
              </a:rPr>
              <a:t>Cluj-Napoca, </a:t>
            </a:r>
            <a:r>
              <a:rPr lang="en-GB" altLang="en-US" sz="1600" dirty="0">
                <a:solidFill>
                  <a:schemeClr val="tx1"/>
                </a:solidFill>
              </a:rPr>
              <a:t>Romania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4257000" y="6659563"/>
            <a:ext cx="630000" cy="215900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FFFFFF"/>
              </a:solidFill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0" y="0"/>
            <a:ext cx="9272588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3313" name="Picture 1" descr="U:\001 SUBJECT MATTERS\003 SET-Plan\017 EIP SCC - Smart Cities and Communities\Pictures\EC Logo\EN\LOGO CE_Vertical_EN_quadri_L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00" y="244800"/>
            <a:ext cx="1440000" cy="9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5396310"/>
            <a:ext cx="9144000" cy="137120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5000">
                <a:schemeClr val="bg1">
                  <a:alpha val="90000"/>
                </a:schemeClr>
              </a:gs>
              <a:gs pos="100000">
                <a:schemeClr val="bg1"/>
              </a:gs>
            </a:gsLst>
            <a:lin ang="0" scaled="0"/>
          </a:gradFill>
        </p:spPr>
        <p:txBody>
          <a:bodyPr wrap="square" lIns="144000" tIns="144000" rIns="144000" bIns="144000" anchor="ctr" anchorCtr="0">
            <a:noAutofit/>
          </a:bodyPr>
          <a:lstStyle/>
          <a:p>
            <a:pPr algn="r">
              <a:spcBef>
                <a:spcPts val="600"/>
              </a:spcBef>
            </a:pPr>
            <a:r>
              <a:rPr lang="de-DE" sz="2400" b="1" dirty="0" smtClean="0">
                <a:solidFill>
                  <a:srgbClr val="67A91F"/>
                </a:solidFill>
              </a:rPr>
              <a:t>Andreea </a:t>
            </a:r>
            <a:r>
              <a:rPr lang="de-DE" sz="2400" b="1" dirty="0" err="1" smtClean="0">
                <a:solidFill>
                  <a:srgbClr val="67A91F"/>
                </a:solidFill>
              </a:rPr>
              <a:t>Strachinescu</a:t>
            </a:r>
            <a:endParaRPr lang="de-DE" sz="2400" b="1" dirty="0" smtClean="0">
              <a:solidFill>
                <a:srgbClr val="67A91F"/>
              </a:solidFill>
            </a:endParaRPr>
          </a:p>
          <a:p>
            <a:pPr algn="r"/>
            <a:r>
              <a:rPr lang="en-GB" altLang="en-US" sz="1400" b="1" dirty="0" smtClean="0">
                <a:solidFill>
                  <a:schemeClr val="tx1"/>
                </a:solidFill>
              </a:rPr>
              <a:t>European </a:t>
            </a:r>
            <a:r>
              <a:rPr lang="en-GB" altLang="en-US" sz="1400" b="1" dirty="0" err="1">
                <a:solidFill>
                  <a:schemeClr val="tx1"/>
                </a:solidFill>
              </a:rPr>
              <a:t>Comission</a:t>
            </a:r>
            <a:endParaRPr lang="en-GB" altLang="en-US" sz="1400" b="1" dirty="0">
              <a:solidFill>
                <a:schemeClr val="tx1"/>
              </a:solidFill>
            </a:endParaRPr>
          </a:p>
          <a:p>
            <a:pPr algn="r"/>
            <a:r>
              <a:rPr lang="fr-BE" altLang="en-US" sz="1400" dirty="0" err="1">
                <a:solidFill>
                  <a:schemeClr val="tx1"/>
                </a:solidFill>
              </a:rPr>
              <a:t>Directorate</a:t>
            </a:r>
            <a:r>
              <a:rPr lang="fr-BE" altLang="en-US" sz="1400" dirty="0">
                <a:solidFill>
                  <a:schemeClr val="tx1"/>
                </a:solidFill>
              </a:rPr>
              <a:t> General for </a:t>
            </a:r>
            <a:r>
              <a:rPr lang="fr-BE" altLang="en-US" sz="1400" dirty="0" err="1">
                <a:solidFill>
                  <a:schemeClr val="tx1"/>
                </a:solidFill>
              </a:rPr>
              <a:t>Energy</a:t>
            </a:r>
            <a:endParaRPr lang="en-GB" altLang="en-US" sz="1400" dirty="0">
              <a:solidFill>
                <a:schemeClr val="tx1"/>
              </a:solidFill>
            </a:endParaRPr>
          </a:p>
          <a:p>
            <a:pPr algn="r"/>
            <a:r>
              <a:rPr lang="en-GB" altLang="en-US" sz="1400" dirty="0">
                <a:solidFill>
                  <a:schemeClr val="tx1"/>
                </a:solidFill>
              </a:rPr>
              <a:t>Head Of </a:t>
            </a:r>
            <a:r>
              <a:rPr lang="en-GB" altLang="en-US" sz="1400" dirty="0" smtClean="0">
                <a:solidFill>
                  <a:schemeClr val="tx1"/>
                </a:solidFill>
              </a:rPr>
              <a:t>Unit </a:t>
            </a:r>
            <a:endParaRPr lang="en-GB" altLang="en-US" sz="1400" dirty="0">
              <a:solidFill>
                <a:schemeClr val="tx1"/>
              </a:solidFill>
            </a:endParaRPr>
          </a:p>
          <a:p>
            <a:pPr algn="r"/>
            <a:r>
              <a:rPr lang="en-GB" dirty="0">
                <a:solidFill>
                  <a:schemeClr val="tx1"/>
                </a:solidFill>
              </a:rPr>
              <a:t>New energy technologies, innovation and clean coal</a:t>
            </a:r>
            <a:endParaRPr lang="en-GB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5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 bwMode="auto">
          <a:xfrm>
            <a:off x="4644006" y="3398504"/>
            <a:ext cx="4392489" cy="2874374"/>
          </a:xfrm>
          <a:prstGeom prst="roundRect">
            <a:avLst/>
          </a:prstGeom>
          <a:solidFill>
            <a:srgbClr val="BDDE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74625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205" y="1427581"/>
            <a:ext cx="873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/>
              <a:t>SET plan </a:t>
            </a:r>
            <a:r>
              <a:rPr lang="fr-BE" sz="2400" b="1" dirty="0" err="1"/>
              <a:t>W</a:t>
            </a:r>
            <a:r>
              <a:rPr lang="fr-BE" sz="2400" b="1" dirty="0" err="1" smtClean="0"/>
              <a:t>orking</a:t>
            </a:r>
            <a:r>
              <a:rPr lang="fr-BE" sz="2400" b="1" dirty="0" smtClean="0"/>
              <a:t> Groups relevant to Smart </a:t>
            </a:r>
            <a:r>
              <a:rPr lang="fr-BE" sz="2400" b="1" dirty="0" err="1" smtClean="0"/>
              <a:t>Cities</a:t>
            </a:r>
            <a:endParaRPr lang="en-GB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943131" y="2856558"/>
            <a:ext cx="3042506" cy="44379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800" b="1" dirty="0" smtClean="0">
                <a:solidFill>
                  <a:schemeClr val="bg1"/>
                </a:solidFill>
              </a:rPr>
              <a:t>Smart solutions for </a:t>
            </a:r>
            <a:r>
              <a:rPr lang="fr-BE" sz="1800" b="1" dirty="0" err="1" smtClean="0">
                <a:solidFill>
                  <a:schemeClr val="bg1"/>
                </a:solidFill>
              </a:rPr>
              <a:t>energy</a:t>
            </a:r>
            <a:r>
              <a:rPr lang="fr-BE" sz="1800" b="1" dirty="0" smtClean="0">
                <a:solidFill>
                  <a:schemeClr val="bg1"/>
                </a:solidFill>
              </a:rPr>
              <a:t> </a:t>
            </a:r>
            <a:r>
              <a:rPr lang="fr-BE" sz="1800" b="1" dirty="0" err="1" smtClean="0">
                <a:solidFill>
                  <a:schemeClr val="bg1"/>
                </a:solidFill>
              </a:rPr>
              <a:t>consumers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8151" y="3405003"/>
            <a:ext cx="3060195" cy="47061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2000" b="1" dirty="0" smtClean="0">
                <a:solidFill>
                  <a:schemeClr val="bg1"/>
                </a:solidFill>
              </a:rPr>
              <a:t>Smart </a:t>
            </a:r>
            <a:r>
              <a:rPr lang="fr-BE" sz="2000" b="1" dirty="0" err="1" smtClean="0">
                <a:solidFill>
                  <a:schemeClr val="bg1"/>
                </a:solidFill>
              </a:rPr>
              <a:t>cities</a:t>
            </a:r>
            <a:r>
              <a:rPr lang="fr-BE" sz="2000" b="1" dirty="0" smtClean="0">
                <a:solidFill>
                  <a:schemeClr val="bg1"/>
                </a:solidFill>
              </a:rPr>
              <a:t> and </a:t>
            </a:r>
            <a:r>
              <a:rPr lang="fr-BE" sz="2000" b="1" dirty="0" err="1" smtClean="0">
                <a:solidFill>
                  <a:schemeClr val="bg1"/>
                </a:solidFill>
              </a:rPr>
              <a:t>communities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8150" y="3994036"/>
            <a:ext cx="3060196" cy="443799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2000" b="1" dirty="0" smtClean="0">
                <a:solidFill>
                  <a:schemeClr val="bg1"/>
                </a:solidFill>
              </a:rPr>
              <a:t>Smart </a:t>
            </a:r>
            <a:r>
              <a:rPr lang="fr-BE" sz="2000" b="1" dirty="0" err="1" smtClean="0">
                <a:solidFill>
                  <a:schemeClr val="bg1"/>
                </a:solidFill>
              </a:rPr>
              <a:t>energy</a:t>
            </a:r>
            <a:r>
              <a:rPr lang="fr-BE" sz="2000" b="1" dirty="0" smtClean="0">
                <a:solidFill>
                  <a:schemeClr val="bg1"/>
                </a:solidFill>
              </a:rPr>
              <a:t> </a:t>
            </a:r>
            <a:r>
              <a:rPr lang="fr-BE" sz="2000" b="1" dirty="0" err="1" smtClean="0">
                <a:solidFill>
                  <a:schemeClr val="bg1"/>
                </a:solidFill>
              </a:rPr>
              <a:t>systems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5441" y="4538576"/>
            <a:ext cx="3060195" cy="57076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600" b="1" dirty="0" smtClean="0">
                <a:solidFill>
                  <a:prstClr val="white"/>
                </a:solidFill>
              </a:rPr>
              <a:t>New </a:t>
            </a:r>
            <a:r>
              <a:rPr lang="fr-BE" sz="1600" b="1" dirty="0" err="1" smtClean="0">
                <a:solidFill>
                  <a:prstClr val="white"/>
                </a:solidFill>
              </a:rPr>
              <a:t>materials</a:t>
            </a:r>
            <a:r>
              <a:rPr lang="fr-BE" sz="1600" b="1" dirty="0" smtClean="0">
                <a:solidFill>
                  <a:prstClr val="white"/>
                </a:solidFill>
              </a:rPr>
              <a:t> and technologies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600" b="1" dirty="0" smtClean="0">
                <a:solidFill>
                  <a:prstClr val="white"/>
                </a:solidFill>
              </a:rPr>
              <a:t>for EE solutions for  Buildings</a:t>
            </a:r>
            <a:endParaRPr lang="en-GB" sz="1600" b="1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7183" y="5237196"/>
            <a:ext cx="3041162" cy="80158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800" b="1" dirty="0" smtClean="0">
                <a:solidFill>
                  <a:prstClr val="white"/>
                </a:solidFill>
              </a:rPr>
              <a:t>Cross </a:t>
            </a:r>
            <a:r>
              <a:rPr lang="fr-BE" sz="1800" b="1" dirty="0" err="1" smtClean="0">
                <a:solidFill>
                  <a:prstClr val="white"/>
                </a:solidFill>
              </a:rPr>
              <a:t>cutting</a:t>
            </a:r>
            <a:r>
              <a:rPr lang="fr-BE" sz="1800" b="1" dirty="0" smtClean="0">
                <a:solidFill>
                  <a:prstClr val="white"/>
                </a:solidFill>
              </a:rPr>
              <a:t> </a:t>
            </a:r>
            <a:r>
              <a:rPr lang="fr-BE" sz="1800" b="1" dirty="0" err="1" smtClean="0">
                <a:solidFill>
                  <a:prstClr val="white"/>
                </a:solidFill>
              </a:rPr>
              <a:t>Heating</a:t>
            </a:r>
            <a:r>
              <a:rPr lang="fr-BE" sz="1800" b="1" dirty="0">
                <a:solidFill>
                  <a:prstClr val="white"/>
                </a:solidFill>
              </a:rPr>
              <a:t> </a:t>
            </a:r>
            <a:r>
              <a:rPr lang="fr-BE" sz="1800" b="1" dirty="0" smtClean="0">
                <a:solidFill>
                  <a:prstClr val="white"/>
                </a:solidFill>
              </a:rPr>
              <a:t>and </a:t>
            </a:r>
            <a:r>
              <a:rPr lang="fr-BE" sz="1800" b="1" dirty="0" err="1">
                <a:solidFill>
                  <a:prstClr val="white"/>
                </a:solidFill>
              </a:rPr>
              <a:t>C</a:t>
            </a:r>
            <a:r>
              <a:rPr lang="fr-BE" sz="1800" b="1" dirty="0" err="1" smtClean="0">
                <a:solidFill>
                  <a:prstClr val="white"/>
                </a:solidFill>
              </a:rPr>
              <a:t>ooling</a:t>
            </a:r>
            <a:r>
              <a:rPr lang="fr-BE" sz="1800" b="1" dirty="0" smtClean="0">
                <a:solidFill>
                  <a:prstClr val="white"/>
                </a:solidFill>
              </a:rPr>
              <a:t>  technologies for buildings</a:t>
            </a:r>
            <a:endParaRPr lang="en-GB" sz="1800" b="1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9552" y="2060848"/>
            <a:ext cx="3888432" cy="45890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716015" y="2856558"/>
            <a:ext cx="44279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/>
              <a:t>Main </a:t>
            </a:r>
            <a:r>
              <a:rPr lang="fr-BE" sz="2000" dirty="0" err="1" smtClean="0"/>
              <a:t>Targets</a:t>
            </a:r>
            <a:r>
              <a:rPr lang="fr-BE" sz="2000" dirty="0" smtClean="0"/>
              <a:t> </a:t>
            </a:r>
            <a:r>
              <a:rPr lang="fr-BE" sz="2000" dirty="0" err="1" smtClean="0"/>
              <a:t>focusing</a:t>
            </a:r>
            <a:r>
              <a:rPr lang="fr-BE" sz="2000" dirty="0" smtClean="0"/>
              <a:t> on:</a:t>
            </a:r>
          </a:p>
          <a:p>
            <a:endParaRPr lang="fr-BE" dirty="0" smtClean="0"/>
          </a:p>
          <a:p>
            <a:endParaRPr lang="fr-B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b="1" dirty="0" smtClean="0"/>
              <a:t>Positive </a:t>
            </a:r>
            <a:r>
              <a:rPr lang="fr-BE" sz="1600" b="1" dirty="0" err="1" smtClean="0"/>
              <a:t>energy</a:t>
            </a:r>
            <a:r>
              <a:rPr lang="fr-BE" sz="1600" b="1" dirty="0" smtClean="0"/>
              <a:t>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b="1" dirty="0" err="1" smtClean="0"/>
              <a:t>Reduction</a:t>
            </a:r>
            <a:r>
              <a:rPr lang="fr-BE" sz="1600" b="1" dirty="0" smtClean="0"/>
              <a:t> of </a:t>
            </a:r>
            <a:r>
              <a:rPr lang="fr-BE" sz="1600" b="1" dirty="0" err="1" smtClean="0"/>
              <a:t>low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energy</a:t>
            </a:r>
            <a:r>
              <a:rPr lang="fr-BE" sz="1600" b="1" dirty="0" smtClean="0"/>
              <a:t> house </a:t>
            </a:r>
            <a:r>
              <a:rPr lang="fr-BE" sz="1600" b="1" dirty="0" err="1" smtClean="0"/>
              <a:t>cost</a:t>
            </a:r>
            <a:endParaRPr lang="fr-BE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b="1" dirty="0" err="1" smtClean="0"/>
              <a:t>increased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efficiency</a:t>
            </a:r>
            <a:endParaRPr lang="fr-BE" sz="1600" b="1" dirty="0" smtClean="0"/>
          </a:p>
          <a:p>
            <a:r>
              <a:rPr lang="fr-BE" sz="1600" b="1" dirty="0" smtClean="0"/>
              <a:t>    of </a:t>
            </a:r>
            <a:r>
              <a:rPr lang="fr-BE" sz="1600" b="1" dirty="0" err="1" smtClean="0"/>
              <a:t>Heating</a:t>
            </a:r>
            <a:r>
              <a:rPr lang="fr-BE" sz="1600" b="1" dirty="0" smtClean="0"/>
              <a:t>/</a:t>
            </a:r>
            <a:r>
              <a:rPr lang="fr-BE" sz="1600" b="1" dirty="0" err="1" smtClean="0"/>
              <a:t>Cooling</a:t>
            </a:r>
            <a:r>
              <a:rPr lang="fr-BE" sz="1600" b="1" dirty="0" smtClean="0"/>
              <a:t> technologies</a:t>
            </a:r>
          </a:p>
          <a:p>
            <a:endParaRPr lang="fr-B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b="1" dirty="0" err="1" smtClean="0"/>
              <a:t>Increased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flexibility</a:t>
            </a:r>
            <a:r>
              <a:rPr lang="fr-BE" sz="1600" b="1" dirty="0" smtClean="0"/>
              <a:t> of the </a:t>
            </a:r>
            <a:r>
              <a:rPr lang="fr-BE" sz="1600" b="1" dirty="0" err="1" smtClean="0"/>
              <a:t>energy</a:t>
            </a:r>
            <a:r>
              <a:rPr lang="fr-BE" sz="1600" b="1" dirty="0" smtClean="0"/>
              <a:t> system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2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:\001 SUBJECT MATTERS\003 SET-Plan\017 EIP SCC - Smart Cities and Communities\Pictures\Thinkstock Pictures\ThinkstockPhotos-47346045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314"/>
            <a:ext cx="9144000" cy="616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/>
          <p:cNvSpPr/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3949200" y="244800"/>
            <a:ext cx="1440000" cy="6630663"/>
            <a:chOff x="3949200" y="244800"/>
            <a:chExt cx="1440000" cy="6630663"/>
          </a:xfrm>
        </p:grpSpPr>
        <p:sp>
          <p:nvSpPr>
            <p:cNvPr id="10" name="Rectangle 9"/>
            <p:cNvSpPr/>
            <p:nvPr/>
          </p:nvSpPr>
          <p:spPr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1" name="Picture 1" descr="U:\001 SUBJECT MATTERS\003 SET-Plan\017 EIP SCC - Smart Cities and Communities\Pictures\EC Logo\EN\LOGO CE_Vertical_EN_quadri_LR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200" y="244800"/>
              <a:ext cx="1440000" cy="999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Foliennummernplatzhalter 4"/>
            <p:cNvSpPr txBox="1">
              <a:spLocks/>
            </p:cNvSpPr>
            <p:nvPr/>
          </p:nvSpPr>
          <p:spPr bwMode="auto"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fld id="{7550DAC1-3237-4742-8D5C-705167448467}" type="slidenum">
                <a:rPr lang="en-GB" smtClean="0">
                  <a:solidFill>
                    <a:schemeClr val="bg1"/>
                  </a:solidFill>
                </a:rPr>
                <a:pPr algn="ctr">
                  <a:defRPr/>
                </a:pPr>
                <a:t>11</a:t>
              </a:fld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hteck 86"/>
          <p:cNvSpPr/>
          <p:nvPr/>
        </p:nvSpPr>
        <p:spPr bwMode="auto">
          <a:xfrm>
            <a:off x="0" y="2655717"/>
            <a:ext cx="9130800" cy="244524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80000"/>
                </a:schemeClr>
              </a:gs>
              <a:gs pos="70000">
                <a:schemeClr val="bg1">
                  <a:alpha val="8000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320000" tIns="144000" rIns="360000" bIns="144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R="0" algn="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2800" b="1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/>
              </a:rPr>
              <a:t>European Innovation </a:t>
            </a:r>
            <a:r>
              <a:rPr kumimoji="0" lang="de-DE" sz="2800" b="1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/>
              </a:rPr>
              <a:t>Partnership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/>
              </a:rPr>
              <a:t> On</a:t>
            </a:r>
          </a:p>
          <a:p>
            <a:pPr marR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2800" b="1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/>
              </a:rPr>
              <a:t>Smart Cities </a:t>
            </a:r>
            <a:r>
              <a:rPr kumimoji="0" lang="de-DE" sz="2800" b="1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/>
              </a:rPr>
              <a:t>and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/>
              </a:rPr>
              <a:t> Communities</a:t>
            </a:r>
          </a:p>
          <a:p>
            <a:pPr marR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2800" b="1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/>
              </a:rPr>
              <a:t>(EIP-SCC)</a:t>
            </a:r>
          </a:p>
        </p:txBody>
      </p:sp>
      <p:pic>
        <p:nvPicPr>
          <p:cNvPr id="2050" name="Picture 2" descr="U:\001 SUBJECT MATTERS\004 R &amp; D - Projects\005 Tenders\2016\C2-2016-502 (50) EIP SCC Market Place Georg\14 - CONTRACT MANAGEMENT\02 Implementation\New EIP-SCC Logo\EIP-SCC logo files (big)\EIP-SCC_VisuElementOnlyBig-RGB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909399"/>
            <a:ext cx="5956935" cy="595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09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88840"/>
            <a:ext cx="4185658" cy="313924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 bwMode="auto">
          <a:xfrm>
            <a:off x="274365" y="2348880"/>
            <a:ext cx="5399112" cy="3312368"/>
          </a:xfrm>
          <a:prstGeom prst="roundRect">
            <a:avLst/>
          </a:prstGeom>
          <a:solidFill>
            <a:srgbClr val="FFFF99"/>
          </a:solidFill>
          <a:ln>
            <a:noFill/>
          </a:ln>
          <a:effectLst/>
          <a:scene3d>
            <a:camera prst="perspectiveAbove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24744"/>
            <a:ext cx="8229600" cy="936625"/>
          </a:xfrm>
        </p:spPr>
        <p:txBody>
          <a:bodyPr/>
          <a:lstStyle/>
          <a:p>
            <a:r>
              <a:rPr lang="en-GB" dirty="0"/>
              <a:t>Smart Cities and Communities (EIP-SCC)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" y="2636913"/>
            <a:ext cx="5482952" cy="2664296"/>
          </a:xfrm>
        </p:spPr>
        <p:txBody>
          <a:bodyPr/>
          <a:lstStyle/>
          <a:p>
            <a:r>
              <a:rPr lang="en-GB" sz="2800" i="0" dirty="0" smtClean="0"/>
              <a:t>establishes </a:t>
            </a:r>
            <a:r>
              <a:rPr lang="en-GB" sz="2800" b="1" i="0" dirty="0"/>
              <a:t>strategic partnerships </a:t>
            </a:r>
            <a:r>
              <a:rPr lang="en-GB" sz="2800" i="0" dirty="0"/>
              <a:t>between industry and European cities </a:t>
            </a:r>
            <a:r>
              <a:rPr lang="fr-BE" sz="2800" i="0" dirty="0" smtClean="0"/>
              <a:t> for the </a:t>
            </a:r>
            <a:r>
              <a:rPr lang="en-GB" sz="2800" i="0" dirty="0" smtClean="0"/>
              <a:t>development of </a:t>
            </a:r>
            <a:r>
              <a:rPr lang="en-GB" sz="2800" i="0" dirty="0"/>
              <a:t>the </a:t>
            </a:r>
            <a:r>
              <a:rPr lang="en-GB" sz="2800" b="1" i="0" dirty="0"/>
              <a:t>urban systems </a:t>
            </a:r>
            <a:r>
              <a:rPr lang="en-GB" sz="2800" b="1" i="0" dirty="0" smtClean="0"/>
              <a:t>of </a:t>
            </a:r>
            <a:r>
              <a:rPr lang="en-GB" sz="2800" b="1" i="0" dirty="0"/>
              <a:t>tomorrow</a:t>
            </a:r>
          </a:p>
          <a:p>
            <a:endParaRPr lang="en-GB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395536" y="2348880"/>
            <a:ext cx="4536504" cy="295232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23528" y="2204864"/>
            <a:ext cx="4104456" cy="36004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39552" y="2348880"/>
            <a:ext cx="4968552" cy="345638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56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155784625  Wavebreakmedia Ltd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908720"/>
            <a:ext cx="9144000" cy="7320725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49" name="Rechteck 148"/>
          <p:cNvSpPr/>
          <p:nvPr/>
        </p:nvSpPr>
        <p:spPr bwMode="auto">
          <a:xfrm>
            <a:off x="0" y="4315864"/>
            <a:ext cx="9144000" cy="2137472"/>
          </a:xfrm>
          <a:prstGeom prst="rect">
            <a:avLst/>
          </a:prstGeom>
          <a:gradFill flip="none" rotWithShape="1">
            <a:gsLst>
              <a:gs pos="25000">
                <a:srgbClr val="FFFFFF">
                  <a:alpha val="90000"/>
                </a:srgbClr>
              </a:gs>
              <a:gs pos="0">
                <a:schemeClr val="bg1">
                  <a:alpha val="90000"/>
                </a:schemeClr>
              </a:gs>
              <a:gs pos="100000">
                <a:srgbClr val="FFFFFF">
                  <a:alpha val="0"/>
                </a:srgbClr>
              </a:gs>
              <a:gs pos="50000">
                <a:schemeClr val="bg1">
                  <a:alpha val="2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44000" tIns="144000" rIns="144000" bIns="1440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de-DE" sz="2400" b="1" dirty="0" err="1" smtClean="0">
                <a:latin typeface="Arial"/>
                <a:cs typeface="Arial"/>
              </a:rPr>
              <a:t>It</a:t>
            </a:r>
            <a:r>
              <a:rPr lang="de-DE" sz="2400" b="1" dirty="0" smtClean="0">
                <a:latin typeface="Arial"/>
                <a:cs typeface="Arial"/>
              </a:rPr>
              <a:t> </a:t>
            </a:r>
            <a:r>
              <a:rPr lang="de-DE" sz="2400" b="1" dirty="0" err="1" smtClean="0">
                <a:latin typeface="Arial"/>
                <a:cs typeface="Arial"/>
              </a:rPr>
              <a:t>is</a:t>
            </a:r>
            <a:r>
              <a:rPr lang="de-DE" sz="2400" b="1" dirty="0" smtClean="0">
                <a:latin typeface="Arial"/>
                <a:cs typeface="Arial"/>
              </a:rPr>
              <a:t> all </a:t>
            </a:r>
            <a:r>
              <a:rPr lang="de-DE" sz="2400" b="1" dirty="0" err="1" smtClean="0">
                <a:latin typeface="Arial"/>
                <a:cs typeface="Arial"/>
              </a:rPr>
              <a:t>about</a:t>
            </a:r>
            <a:r>
              <a:rPr lang="de-DE" sz="2400" b="1" dirty="0" smtClean="0">
                <a:latin typeface="Arial"/>
                <a:cs typeface="Arial"/>
              </a:rPr>
              <a:t> </a:t>
            </a:r>
            <a:r>
              <a:rPr lang="de-DE" sz="2400" b="1" dirty="0" err="1" smtClean="0">
                <a:latin typeface="Arial"/>
                <a:cs typeface="Arial"/>
              </a:rPr>
              <a:t>scale</a:t>
            </a:r>
            <a:r>
              <a:rPr lang="de-DE" sz="2400" b="1" dirty="0" smtClean="0">
                <a:latin typeface="Arial"/>
                <a:cs typeface="Arial"/>
              </a:rPr>
              <a:t>,</a:t>
            </a:r>
            <a:br>
              <a:rPr lang="de-DE" sz="2400" b="1" dirty="0" smtClean="0">
                <a:latin typeface="Arial"/>
                <a:cs typeface="Arial"/>
              </a:rPr>
            </a:br>
            <a:r>
              <a:rPr lang="de-DE" sz="2400" b="1" dirty="0" err="1" smtClean="0">
                <a:latin typeface="Arial"/>
                <a:cs typeface="Arial"/>
              </a:rPr>
              <a:t>acceleration</a:t>
            </a:r>
            <a:r>
              <a:rPr lang="de-DE" sz="2400" b="1" dirty="0" smtClean="0">
                <a:latin typeface="Arial"/>
                <a:cs typeface="Arial"/>
              </a:rPr>
              <a:t>, </a:t>
            </a:r>
            <a:r>
              <a:rPr lang="de-DE" sz="2400" b="1" dirty="0" err="1" smtClean="0">
                <a:latin typeface="Arial"/>
                <a:cs typeface="Arial"/>
              </a:rPr>
              <a:t>impact</a:t>
            </a:r>
            <a:r>
              <a:rPr lang="de-DE" sz="2400" b="1" dirty="0" smtClean="0">
                <a:latin typeface="Arial"/>
                <a:cs typeface="Arial"/>
              </a:rPr>
              <a:t>,</a:t>
            </a:r>
            <a:br>
              <a:rPr lang="de-DE" sz="2400" b="1" dirty="0" smtClean="0">
                <a:latin typeface="Arial"/>
                <a:cs typeface="Arial"/>
              </a:rPr>
            </a:br>
            <a:r>
              <a:rPr lang="de-DE" sz="2400" b="1" dirty="0" err="1" smtClean="0">
                <a:latin typeface="Arial"/>
                <a:cs typeface="Arial"/>
              </a:rPr>
              <a:t>common</a:t>
            </a:r>
            <a:r>
              <a:rPr lang="de-DE" sz="2400" b="1" dirty="0" smtClean="0">
                <a:latin typeface="Arial"/>
                <a:cs typeface="Arial"/>
              </a:rPr>
              <a:t> </a:t>
            </a:r>
            <a:r>
              <a:rPr lang="de-DE" sz="2400" b="1" dirty="0" err="1" smtClean="0">
                <a:latin typeface="Arial"/>
                <a:cs typeface="Arial"/>
              </a:rPr>
              <a:t>solutions</a:t>
            </a:r>
            <a:r>
              <a:rPr lang="de-DE" sz="2400" b="1" dirty="0" smtClean="0">
                <a:latin typeface="Arial"/>
                <a:cs typeface="Arial"/>
              </a:rPr>
              <a:t>,</a:t>
            </a:r>
            <a:br>
              <a:rPr lang="de-DE" sz="2400" b="1" dirty="0" smtClean="0">
                <a:latin typeface="Arial"/>
                <a:cs typeface="Arial"/>
              </a:rPr>
            </a:br>
            <a:r>
              <a:rPr lang="de-DE" sz="2400" b="1" dirty="0" err="1" smtClean="0">
                <a:latin typeface="Arial"/>
                <a:cs typeface="Arial"/>
              </a:rPr>
              <a:t>integrated</a:t>
            </a:r>
            <a:r>
              <a:rPr lang="de-DE" sz="2400" b="1" dirty="0" smtClean="0">
                <a:latin typeface="Arial"/>
                <a:cs typeface="Arial"/>
              </a:rPr>
              <a:t> </a:t>
            </a:r>
            <a:r>
              <a:rPr lang="de-DE" sz="2400" b="1" dirty="0" err="1" smtClean="0">
                <a:latin typeface="Arial"/>
                <a:cs typeface="Arial"/>
              </a:rPr>
              <a:t>approaches</a:t>
            </a:r>
            <a:r>
              <a:rPr lang="de-DE" sz="2400" b="1" dirty="0" smtClean="0">
                <a:latin typeface="Arial"/>
                <a:cs typeface="Arial"/>
              </a:rPr>
              <a:t/>
            </a:r>
            <a:br>
              <a:rPr lang="de-DE" sz="2400" b="1" dirty="0" smtClean="0">
                <a:latin typeface="Arial"/>
                <a:cs typeface="Arial"/>
              </a:rPr>
            </a:br>
            <a:r>
              <a:rPr lang="de-DE" sz="2400" b="1" dirty="0" err="1" smtClean="0">
                <a:latin typeface="Arial"/>
                <a:cs typeface="Arial"/>
              </a:rPr>
              <a:t>and</a:t>
            </a:r>
            <a:r>
              <a:rPr lang="de-DE" sz="2400" b="1" dirty="0" smtClean="0">
                <a:latin typeface="Arial"/>
                <a:cs typeface="Arial"/>
              </a:rPr>
              <a:t> </a:t>
            </a:r>
            <a:r>
              <a:rPr lang="de-DE" sz="2400" b="1" dirty="0" err="1" smtClean="0">
                <a:latin typeface="Arial"/>
                <a:cs typeface="Arial"/>
              </a:rPr>
              <a:t>collaboration</a:t>
            </a:r>
            <a:r>
              <a:rPr lang="de-DE" sz="2400" b="1" dirty="0" smtClean="0">
                <a:latin typeface="Arial"/>
                <a:cs typeface="Arial"/>
              </a:rPr>
              <a:t>.</a:t>
            </a:r>
          </a:p>
        </p:txBody>
      </p:sp>
      <p:sp>
        <p:nvSpPr>
          <p:cNvPr id="150" name="Rechteck 86"/>
          <p:cNvSpPr/>
          <p:nvPr/>
        </p:nvSpPr>
        <p:spPr bwMode="auto">
          <a:xfrm>
            <a:off x="0" y="1412776"/>
            <a:ext cx="9144000" cy="72170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  <a:gs pos="35000">
                <a:schemeClr val="bg1">
                  <a:alpha val="9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44000" tIns="144000" rIns="144000" bIns="1440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de-DE" sz="2800" b="1" dirty="0" smtClean="0">
                <a:latin typeface="Arial"/>
                <a:cs typeface="Arial"/>
              </a:rPr>
              <a:t>The </a:t>
            </a:r>
            <a:r>
              <a:rPr lang="de-DE" sz="2800" b="1" dirty="0">
                <a:latin typeface="Arial"/>
                <a:cs typeface="Arial"/>
              </a:rPr>
              <a:t>6</a:t>
            </a:r>
            <a:r>
              <a:rPr lang="de-DE" sz="2800" b="1" dirty="0" smtClean="0">
                <a:latin typeface="Arial"/>
                <a:cs typeface="Arial"/>
              </a:rPr>
              <a:t> Action Clusters</a:t>
            </a:r>
          </a:p>
        </p:txBody>
      </p:sp>
      <p:sp>
        <p:nvSpPr>
          <p:cNvPr id="26" name="Rechteck 148"/>
          <p:cNvSpPr/>
          <p:nvPr/>
        </p:nvSpPr>
        <p:spPr bwMode="auto">
          <a:xfrm>
            <a:off x="0" y="2636912"/>
            <a:ext cx="9144000" cy="1491141"/>
          </a:xfrm>
          <a:prstGeom prst="rect">
            <a:avLst/>
          </a:prstGeom>
          <a:gradFill flip="none" rotWithShape="1">
            <a:gsLst>
              <a:gs pos="25000">
                <a:srgbClr val="FFFFFF">
                  <a:alpha val="90000"/>
                </a:srgbClr>
              </a:gs>
              <a:gs pos="0">
                <a:schemeClr val="bg1">
                  <a:alpha val="90000"/>
                </a:schemeClr>
              </a:gs>
              <a:gs pos="100000">
                <a:srgbClr val="FFFFFF">
                  <a:alpha val="0"/>
                </a:srgbClr>
              </a:gs>
              <a:gs pos="50000">
                <a:schemeClr val="bg1">
                  <a:alpha val="2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44000" tIns="144000" rIns="144000" bIns="1440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de-DE" sz="2600" b="1" dirty="0" smtClean="0">
                <a:solidFill>
                  <a:srgbClr val="67A91F"/>
                </a:solidFill>
                <a:latin typeface="Arial"/>
                <a:cs typeface="Arial"/>
              </a:rPr>
              <a:t>5100 </a:t>
            </a:r>
            <a:r>
              <a:rPr lang="de-DE" sz="2600" b="1" dirty="0" err="1" smtClean="0">
                <a:latin typeface="Arial"/>
                <a:cs typeface="Arial"/>
              </a:rPr>
              <a:t>partners</a:t>
            </a:r>
            <a:r>
              <a:rPr lang="de-DE" sz="2600" b="1" dirty="0" smtClean="0">
                <a:latin typeface="Arial"/>
                <a:cs typeface="Arial"/>
              </a:rPr>
              <a:t>,</a:t>
            </a:r>
          </a:p>
          <a:p>
            <a:pPr>
              <a:spcBef>
                <a:spcPts val="0"/>
              </a:spcBef>
            </a:pPr>
            <a:r>
              <a:rPr lang="de-DE" sz="2600" b="1" dirty="0" smtClean="0">
                <a:solidFill>
                  <a:srgbClr val="67A91F"/>
                </a:solidFill>
                <a:latin typeface="Arial"/>
                <a:cs typeface="Arial"/>
              </a:rPr>
              <a:t>370</a:t>
            </a:r>
            <a:r>
              <a:rPr lang="de-DE" sz="2600" b="1" dirty="0" smtClean="0">
                <a:latin typeface="Arial"/>
                <a:cs typeface="Arial"/>
              </a:rPr>
              <a:t> </a:t>
            </a:r>
            <a:r>
              <a:rPr lang="de-DE" sz="2600" b="1" dirty="0" err="1" smtClean="0">
                <a:latin typeface="Arial"/>
                <a:cs typeface="Arial"/>
              </a:rPr>
              <a:t>commitments</a:t>
            </a:r>
            <a:r>
              <a:rPr lang="de-DE" sz="2600" b="1" dirty="0" smtClean="0">
                <a:latin typeface="Arial"/>
                <a:cs typeface="Arial"/>
              </a:rPr>
              <a:t>,</a:t>
            </a:r>
          </a:p>
          <a:p>
            <a:pPr>
              <a:spcBef>
                <a:spcPts val="0"/>
              </a:spcBef>
            </a:pPr>
            <a:r>
              <a:rPr lang="de-DE" sz="2600" b="1" dirty="0" smtClean="0">
                <a:solidFill>
                  <a:srgbClr val="67A91F"/>
                </a:solidFill>
                <a:latin typeface="Arial"/>
                <a:cs typeface="Arial"/>
              </a:rPr>
              <a:t>31</a:t>
            </a:r>
            <a:r>
              <a:rPr lang="de-DE" sz="2600" b="1" dirty="0" smtClean="0">
                <a:latin typeface="Arial"/>
                <a:cs typeface="Arial"/>
              </a:rPr>
              <a:t> countries.</a:t>
            </a:r>
          </a:p>
        </p:txBody>
      </p:sp>
      <p:grpSp>
        <p:nvGrpSpPr>
          <p:cNvPr id="24" name="Gruppierung 23"/>
          <p:cNvGrpSpPr/>
          <p:nvPr/>
        </p:nvGrpSpPr>
        <p:grpSpPr>
          <a:xfrm>
            <a:off x="3851920" y="1124744"/>
            <a:ext cx="5040560" cy="5544456"/>
            <a:chOff x="3563888" y="1196752"/>
            <a:chExt cx="5040560" cy="5544456"/>
          </a:xfrm>
        </p:grpSpPr>
        <p:sp>
          <p:nvSpPr>
            <p:cNvPr id="13" name="Ring 12"/>
            <p:cNvSpPr/>
            <p:nvPr/>
          </p:nvSpPr>
          <p:spPr bwMode="auto">
            <a:xfrm>
              <a:off x="4031800" y="1916832"/>
              <a:ext cx="4104576" cy="4176584"/>
            </a:xfrm>
            <a:prstGeom prst="donut">
              <a:avLst>
                <a:gd name="adj" fmla="val 2151"/>
              </a:avLst>
            </a:prstGeom>
            <a:solidFill>
              <a:srgbClr val="63B6E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58775"/>
              <a:endParaRPr lang="de-DE" sz="3000" smtClean="0"/>
            </a:p>
          </p:txBody>
        </p:sp>
        <p:pic>
          <p:nvPicPr>
            <p:cNvPr id="11" name="Bild 10" descr="icon ac6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4088" y="1196752"/>
              <a:ext cx="1440000" cy="1440000"/>
            </a:xfrm>
            <a:prstGeom prst="rect">
              <a:avLst/>
            </a:prstGeom>
          </p:spPr>
        </p:pic>
        <p:pic>
          <p:nvPicPr>
            <p:cNvPr id="9" name="Bild 8" descr="icon ac4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4448" y="2421048"/>
              <a:ext cx="1440000" cy="1440000"/>
            </a:xfrm>
            <a:prstGeom prst="rect">
              <a:avLst/>
            </a:prstGeom>
          </p:spPr>
        </p:pic>
        <p:pic>
          <p:nvPicPr>
            <p:cNvPr id="10" name="Bild 9" descr="icon ac5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2421048"/>
              <a:ext cx="1440000" cy="1440000"/>
            </a:xfrm>
            <a:prstGeom prst="rect">
              <a:avLst/>
            </a:prstGeom>
          </p:spPr>
        </p:pic>
        <p:pic>
          <p:nvPicPr>
            <p:cNvPr id="7" name="Bild 6" descr="icon ac2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4293256"/>
              <a:ext cx="1440000" cy="1440000"/>
            </a:xfrm>
            <a:prstGeom prst="rect">
              <a:avLst/>
            </a:prstGeom>
          </p:spPr>
        </p:pic>
        <p:pic>
          <p:nvPicPr>
            <p:cNvPr id="8" name="Bild 7" descr="icon ac3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4448" y="4293256"/>
              <a:ext cx="1440000" cy="1440000"/>
            </a:xfrm>
            <a:prstGeom prst="rect">
              <a:avLst/>
            </a:prstGeom>
          </p:spPr>
        </p:pic>
        <p:pic>
          <p:nvPicPr>
            <p:cNvPr id="6" name="Bild 5" descr="icon ac1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0232" y="5301208"/>
              <a:ext cx="1440000" cy="1440000"/>
            </a:xfrm>
            <a:prstGeom prst="rect">
              <a:avLst/>
            </a:prstGeom>
          </p:spPr>
        </p:pic>
        <p:grpSp>
          <p:nvGrpSpPr>
            <p:cNvPr id="19" name="Gruppierung 18"/>
            <p:cNvGrpSpPr/>
            <p:nvPr/>
          </p:nvGrpSpPr>
          <p:grpSpPr>
            <a:xfrm>
              <a:off x="4928032" y="2879991"/>
              <a:ext cx="2312112" cy="2250266"/>
              <a:chOff x="4891538" y="2915935"/>
              <a:chExt cx="2312112" cy="2250266"/>
            </a:xfrm>
          </p:grpSpPr>
          <p:grpSp>
            <p:nvGrpSpPr>
              <p:cNvPr id="17" name="Gruppierung 16"/>
              <p:cNvGrpSpPr/>
              <p:nvPr/>
            </p:nvGrpSpPr>
            <p:grpSpPr>
              <a:xfrm>
                <a:off x="4891538" y="2915935"/>
                <a:ext cx="2312112" cy="2250266"/>
                <a:chOff x="4891538" y="2915935"/>
                <a:chExt cx="2312112" cy="2250266"/>
              </a:xfrm>
            </p:grpSpPr>
            <p:pic>
              <p:nvPicPr>
                <p:cNvPr id="14" name="Bild 13" descr="Toothwheel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8104" y="3501008"/>
                  <a:ext cx="1080000" cy="1080000"/>
                </a:xfrm>
                <a:prstGeom prst="rect">
                  <a:avLst/>
                </a:prstGeom>
              </p:spPr>
            </p:pic>
            <p:pic>
              <p:nvPicPr>
                <p:cNvPr id="80" name="Bild 79" descr="Toothwheel.png"/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9800000">
                  <a:off x="4891538" y="3398658"/>
                  <a:ext cx="720000" cy="720000"/>
                </a:xfrm>
                <a:prstGeom prst="rect">
                  <a:avLst/>
                </a:prstGeom>
              </p:spPr>
            </p:pic>
            <p:pic>
              <p:nvPicPr>
                <p:cNvPr id="81" name="Bild 80" descr="Toothwheel.png"/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9800000">
                  <a:off x="6483650" y="3966590"/>
                  <a:ext cx="720000" cy="720000"/>
                </a:xfrm>
                <a:prstGeom prst="rect">
                  <a:avLst/>
                </a:prstGeom>
              </p:spPr>
            </p:pic>
            <p:pic>
              <p:nvPicPr>
                <p:cNvPr id="82" name="Bild 81" descr="Toothwheel.png"/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400000">
                  <a:off x="6021249" y="2915935"/>
                  <a:ext cx="720000" cy="720000"/>
                </a:xfrm>
                <a:prstGeom prst="rect">
                  <a:avLst/>
                </a:prstGeom>
              </p:spPr>
            </p:pic>
            <p:pic>
              <p:nvPicPr>
                <p:cNvPr id="83" name="Bild 82" descr="Toothwheel.png"/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400000">
                  <a:off x="5362129" y="4446201"/>
                  <a:ext cx="720000" cy="720000"/>
                </a:xfrm>
                <a:prstGeom prst="rect">
                  <a:avLst/>
                </a:prstGeom>
              </p:spPr>
            </p:pic>
            <p:sp>
              <p:nvSpPr>
                <p:cNvPr id="16" name="Oval 15"/>
                <p:cNvSpPr/>
                <p:nvPr/>
              </p:nvSpPr>
              <p:spPr bwMode="auto">
                <a:xfrm>
                  <a:off x="5760072" y="3752976"/>
                  <a:ext cx="576064" cy="576064"/>
                </a:xfrm>
                <a:prstGeom prst="ellipse">
                  <a:avLst/>
                </a:prstGeom>
                <a:solidFill>
                  <a:srgbClr val="63B6E8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58775"/>
                  <a:endParaRPr lang="de-DE" sz="3000" smtClean="0"/>
                </a:p>
              </p:txBody>
            </p:sp>
          </p:grpSp>
          <p:sp>
            <p:nvSpPr>
              <p:cNvPr id="18" name="Textfeld 17"/>
              <p:cNvSpPr txBox="1"/>
              <p:nvPr/>
            </p:nvSpPr>
            <p:spPr>
              <a:xfrm>
                <a:off x="5641072" y="3717032"/>
                <a:ext cx="838691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3200" b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EIP</a:t>
                </a:r>
                <a:endParaRPr lang="de-DE" sz="3200" b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3949200" y="244800"/>
            <a:ext cx="1440000" cy="6630663"/>
            <a:chOff x="3949200" y="244800"/>
            <a:chExt cx="1440000" cy="6630663"/>
          </a:xfrm>
        </p:grpSpPr>
        <p:sp>
          <p:nvSpPr>
            <p:cNvPr id="28" name="Rectangle 27"/>
            <p:cNvSpPr/>
            <p:nvPr/>
          </p:nvSpPr>
          <p:spPr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00">
                <a:solidFill>
                  <a:srgbClr val="FFFFFF"/>
                </a:solidFill>
              </a:endParaRPr>
            </a:p>
          </p:txBody>
        </p:sp>
        <p:pic>
          <p:nvPicPr>
            <p:cNvPr id="29" name="Picture 1" descr="U:\001 SUBJECT MATTERS\003 SET-Plan\017 EIP SCC - Smart Cities and Communities\Pictures\EC Logo\EN\LOGO CE_Vertical_EN_quadri_LR.png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200" y="244800"/>
              <a:ext cx="1440000" cy="999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Foliennummernplatzhalter 4"/>
            <p:cNvSpPr txBox="1">
              <a:spLocks/>
            </p:cNvSpPr>
            <p:nvPr/>
          </p:nvSpPr>
          <p:spPr bwMode="auto"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fld id="{7550DAC1-3237-4742-8D5C-705167448467}" type="slidenum">
                <a:rPr lang="en-GB" smtClean="0">
                  <a:solidFill>
                    <a:srgbClr val="FFFFFF"/>
                  </a:solidFill>
                </a:rPr>
                <a:pPr algn="ctr">
                  <a:defRPr/>
                </a:pPr>
                <a:t>13</a:t>
              </a:fld>
              <a:endParaRPr lang="en-GB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41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grpSp>
        <p:nvGrpSpPr>
          <p:cNvPr id="24" name="Gruppierung 23"/>
          <p:cNvGrpSpPr/>
          <p:nvPr/>
        </p:nvGrpSpPr>
        <p:grpSpPr>
          <a:xfrm>
            <a:off x="644696" y="2784978"/>
            <a:ext cx="2919192" cy="3119307"/>
            <a:chOff x="3563888" y="1196752"/>
            <a:chExt cx="5040560" cy="5544456"/>
          </a:xfrm>
        </p:grpSpPr>
        <p:sp>
          <p:nvSpPr>
            <p:cNvPr id="13" name="Ring 12"/>
            <p:cNvSpPr/>
            <p:nvPr/>
          </p:nvSpPr>
          <p:spPr bwMode="auto">
            <a:xfrm>
              <a:off x="4031800" y="1916832"/>
              <a:ext cx="4104576" cy="4176584"/>
            </a:xfrm>
            <a:prstGeom prst="donut">
              <a:avLst>
                <a:gd name="adj" fmla="val 2151"/>
              </a:avLst>
            </a:prstGeom>
            <a:solidFill>
              <a:srgbClr val="63B6E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587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000" b="0" i="0" u="none" strike="noStrike" cap="none" normalizeH="0" baseline="0">
                <a:ln>
                  <a:noFill/>
                </a:ln>
                <a:solidFill>
                  <a:srgbClr val="0F5494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1" name="Bild 10" descr="icon ac6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4088" y="1196752"/>
              <a:ext cx="1440000" cy="1440000"/>
            </a:xfrm>
            <a:prstGeom prst="rect">
              <a:avLst/>
            </a:prstGeom>
          </p:spPr>
        </p:pic>
        <p:pic>
          <p:nvPicPr>
            <p:cNvPr id="9" name="Bild 8" descr="icon ac4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4448" y="2421048"/>
              <a:ext cx="1440000" cy="1440000"/>
            </a:xfrm>
            <a:prstGeom prst="rect">
              <a:avLst/>
            </a:prstGeom>
          </p:spPr>
        </p:pic>
        <p:pic>
          <p:nvPicPr>
            <p:cNvPr id="10" name="Bild 9" descr="icon ac5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2421048"/>
              <a:ext cx="1440000" cy="1440000"/>
            </a:xfrm>
            <a:prstGeom prst="rect">
              <a:avLst/>
            </a:prstGeom>
          </p:spPr>
        </p:pic>
        <p:pic>
          <p:nvPicPr>
            <p:cNvPr id="7" name="Bild 6" descr="icon ac2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4293256"/>
              <a:ext cx="1440000" cy="1440000"/>
            </a:xfrm>
            <a:prstGeom prst="rect">
              <a:avLst/>
            </a:prstGeom>
          </p:spPr>
        </p:pic>
        <p:pic>
          <p:nvPicPr>
            <p:cNvPr id="8" name="Bild 7" descr="icon ac3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4448" y="4293256"/>
              <a:ext cx="1440000" cy="1440000"/>
            </a:xfrm>
            <a:prstGeom prst="rect">
              <a:avLst/>
            </a:prstGeom>
          </p:spPr>
        </p:pic>
        <p:pic>
          <p:nvPicPr>
            <p:cNvPr id="6" name="Bild 5" descr="icon ac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0232" y="5301208"/>
              <a:ext cx="1440000" cy="1440000"/>
            </a:xfrm>
            <a:prstGeom prst="rect">
              <a:avLst/>
            </a:prstGeom>
          </p:spPr>
        </p:pic>
        <p:grpSp>
          <p:nvGrpSpPr>
            <p:cNvPr id="19" name="Gruppierung 18"/>
            <p:cNvGrpSpPr/>
            <p:nvPr/>
          </p:nvGrpSpPr>
          <p:grpSpPr>
            <a:xfrm>
              <a:off x="4928032" y="2879991"/>
              <a:ext cx="2312112" cy="2250266"/>
              <a:chOff x="4891538" y="2915935"/>
              <a:chExt cx="2312112" cy="2250266"/>
            </a:xfrm>
          </p:grpSpPr>
          <p:grpSp>
            <p:nvGrpSpPr>
              <p:cNvPr id="17" name="Gruppierung 16"/>
              <p:cNvGrpSpPr/>
              <p:nvPr/>
            </p:nvGrpSpPr>
            <p:grpSpPr>
              <a:xfrm>
                <a:off x="4891538" y="2915935"/>
                <a:ext cx="2312112" cy="2250266"/>
                <a:chOff x="4891538" y="2915935"/>
                <a:chExt cx="2312112" cy="2250266"/>
              </a:xfrm>
            </p:grpSpPr>
            <p:pic>
              <p:nvPicPr>
                <p:cNvPr id="14" name="Bild 13" descr="Toothwheel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8104" y="3501008"/>
                  <a:ext cx="1080000" cy="1080000"/>
                </a:xfrm>
                <a:prstGeom prst="rect">
                  <a:avLst/>
                </a:prstGeom>
              </p:spPr>
            </p:pic>
            <p:pic>
              <p:nvPicPr>
                <p:cNvPr id="80" name="Bild 79" descr="Toothwheel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9800000">
                  <a:off x="4891538" y="3398658"/>
                  <a:ext cx="720000" cy="720000"/>
                </a:xfrm>
                <a:prstGeom prst="rect">
                  <a:avLst/>
                </a:prstGeom>
              </p:spPr>
            </p:pic>
            <p:pic>
              <p:nvPicPr>
                <p:cNvPr id="81" name="Bild 80" descr="Toothwheel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9800000">
                  <a:off x="6483650" y="3966590"/>
                  <a:ext cx="720000" cy="720000"/>
                </a:xfrm>
                <a:prstGeom prst="rect">
                  <a:avLst/>
                </a:prstGeom>
              </p:spPr>
            </p:pic>
            <p:pic>
              <p:nvPicPr>
                <p:cNvPr id="82" name="Bild 81" descr="Toothwheel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400000">
                  <a:off x="6021249" y="2915935"/>
                  <a:ext cx="720000" cy="720000"/>
                </a:xfrm>
                <a:prstGeom prst="rect">
                  <a:avLst/>
                </a:prstGeom>
              </p:spPr>
            </p:pic>
            <p:pic>
              <p:nvPicPr>
                <p:cNvPr id="83" name="Bild 82" descr="Toothwheel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400000">
                  <a:off x="5362129" y="4446201"/>
                  <a:ext cx="720000" cy="720000"/>
                </a:xfrm>
                <a:prstGeom prst="rect">
                  <a:avLst/>
                </a:prstGeom>
              </p:spPr>
            </p:pic>
            <p:sp>
              <p:nvSpPr>
                <p:cNvPr id="16" name="Oval 15"/>
                <p:cNvSpPr/>
                <p:nvPr/>
              </p:nvSpPr>
              <p:spPr bwMode="auto">
                <a:xfrm>
                  <a:off x="5760072" y="3752976"/>
                  <a:ext cx="576064" cy="576064"/>
                </a:xfrm>
                <a:prstGeom prst="ellipse">
                  <a:avLst/>
                </a:prstGeom>
                <a:solidFill>
                  <a:srgbClr val="63B6E8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58775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3000" b="0" i="0" u="none" strike="noStrike" cap="none" normalizeH="0" baseline="0">
                    <a:ln>
                      <a:noFill/>
                    </a:ln>
                    <a:solidFill>
                      <a:srgbClr val="0F5494"/>
                    </a:solidFill>
                    <a:effectLst/>
                    <a:latin typeface="Verdana" pitchFamily="34" charset="0"/>
                  </a:endParaRPr>
                </a:p>
              </p:txBody>
            </p:sp>
          </p:grpSp>
          <p:sp>
            <p:nvSpPr>
              <p:cNvPr id="18" name="Textfeld 17"/>
              <p:cNvSpPr txBox="1"/>
              <p:nvPr/>
            </p:nvSpPr>
            <p:spPr>
              <a:xfrm>
                <a:off x="5103145" y="3334245"/>
                <a:ext cx="1889918" cy="1039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b="1" dirty="0">
                    <a:solidFill>
                      <a:schemeClr val="accent2">
                        <a:lumMod val="75000"/>
                      </a:schemeClr>
                    </a:solidFill>
                    <a:latin typeface="Arial"/>
                    <a:cs typeface="Arial"/>
                  </a:rPr>
                  <a:t>EIP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3949200" y="244800"/>
            <a:ext cx="1440000" cy="6630663"/>
            <a:chOff x="3949200" y="244800"/>
            <a:chExt cx="1440000" cy="6630663"/>
          </a:xfrm>
        </p:grpSpPr>
        <p:sp>
          <p:nvSpPr>
            <p:cNvPr id="28" name="Rectangle 27"/>
            <p:cNvSpPr/>
            <p:nvPr/>
          </p:nvSpPr>
          <p:spPr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9" name="Picture 1" descr="U:\001 SUBJECT MATTERS\003 SET-Plan\017 EIP SCC - Smart Cities and Communities\Pictures\EC Logo\EN\LOGO CE_Vertical_EN_quadri_LR.pn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200" y="244800"/>
              <a:ext cx="1440000" cy="999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Foliennummernplatzhalter 4"/>
            <p:cNvSpPr txBox="1">
              <a:spLocks/>
            </p:cNvSpPr>
            <p:nvPr/>
          </p:nvSpPr>
          <p:spPr bwMode="auto"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fld id="{7550DAC1-3237-4742-8D5C-705167448467}" type="slidenum">
                <a:rPr lang="en-GB" smtClean="0">
                  <a:solidFill>
                    <a:schemeClr val="bg1"/>
                  </a:solidFill>
                </a:rPr>
                <a:pPr algn="ctr">
                  <a:defRPr/>
                </a:pPr>
                <a:t>14</a:t>
              </a:fld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150" name="Rechteck 86"/>
          <p:cNvSpPr/>
          <p:nvPr/>
        </p:nvSpPr>
        <p:spPr bwMode="auto">
          <a:xfrm>
            <a:off x="5076056" y="1388150"/>
            <a:ext cx="2098050" cy="72170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  <a:gs pos="35000">
                <a:schemeClr val="bg1">
                  <a:alpha val="9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/>
            </a:outerShdw>
          </a:effectLst>
          <a:extLst/>
        </p:spPr>
        <p:txBody>
          <a:bodyPr vert="horz" wrap="square" lIns="144000" tIns="144000" rIns="144000" bIns="144000" numCol="1" rtlCol="0" anchor="ctr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extrusionClr>
                <a:schemeClr val="bg1"/>
              </a:extrusionClr>
            </a:sp3d>
          </a:bodyPr>
          <a:lstStyle/>
          <a:p>
            <a:pPr>
              <a:spcBef>
                <a:spcPts val="0"/>
              </a:spcBef>
            </a:pPr>
            <a:r>
              <a:rPr lang="de-DE" sz="2200" b="1" dirty="0" err="1">
                <a:latin typeface="Arial"/>
                <a:cs typeface="Arial"/>
              </a:rPr>
              <a:t>Citizen</a:t>
            </a:r>
            <a:r>
              <a:rPr lang="de-DE" sz="2200" b="1" dirty="0">
                <a:latin typeface="Arial"/>
                <a:cs typeface="Arial"/>
              </a:rPr>
              <a:t> </a:t>
            </a:r>
            <a:r>
              <a:rPr lang="de-DE" sz="2200" b="1" dirty="0" err="1">
                <a:latin typeface="Arial"/>
                <a:cs typeface="Arial"/>
              </a:rPr>
              <a:t>focus</a:t>
            </a:r>
            <a:endParaRPr lang="de-DE" sz="2200" b="1" dirty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de-DE" sz="600" b="1" dirty="0">
              <a:latin typeface="Arial"/>
              <a:cs typeface="Arial"/>
            </a:endParaRPr>
          </a:p>
        </p:txBody>
      </p:sp>
      <p:sp>
        <p:nvSpPr>
          <p:cNvPr id="31" name="Rechteck 86"/>
          <p:cNvSpPr/>
          <p:nvPr/>
        </p:nvSpPr>
        <p:spPr bwMode="auto">
          <a:xfrm>
            <a:off x="5076056" y="3223262"/>
            <a:ext cx="3525844" cy="1091032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  <a:gs pos="35000">
                <a:schemeClr val="bg1">
                  <a:alpha val="9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/>
            </a:outerShdw>
          </a:effectLst>
          <a:extLst/>
        </p:spPr>
        <p:txBody>
          <a:bodyPr vert="horz" wrap="square" lIns="144000" tIns="144000" rIns="144000" bIns="144000" numCol="1" rtlCol="0" anchor="ctr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extrusionClr>
                <a:schemeClr val="bg1"/>
              </a:extrusionClr>
            </a:sp3d>
          </a:bodyPr>
          <a:lstStyle/>
          <a:p>
            <a:pPr>
              <a:spcBef>
                <a:spcPts val="0"/>
              </a:spcBef>
            </a:pPr>
            <a:r>
              <a:rPr lang="de-DE" sz="2200" b="1" dirty="0" err="1">
                <a:solidFill>
                  <a:srgbClr val="2D5EC1"/>
                </a:solidFill>
                <a:latin typeface="Arial"/>
                <a:cs typeface="Arial"/>
              </a:rPr>
              <a:t>Sustainable</a:t>
            </a:r>
            <a:r>
              <a:rPr lang="de-DE" sz="2200" b="1" dirty="0">
                <a:solidFill>
                  <a:srgbClr val="2D5EC1"/>
                </a:solidFill>
                <a:latin typeface="Arial"/>
                <a:cs typeface="Arial"/>
              </a:rPr>
              <a:t> </a:t>
            </a:r>
            <a:r>
              <a:rPr lang="de-DE" sz="2200" b="1" dirty="0" err="1">
                <a:solidFill>
                  <a:srgbClr val="2D5EC1"/>
                </a:solidFill>
                <a:latin typeface="Arial"/>
                <a:cs typeface="Arial"/>
              </a:rPr>
              <a:t>districts</a:t>
            </a:r>
            <a:r>
              <a:rPr lang="de-DE" sz="2200" b="1" dirty="0">
                <a:solidFill>
                  <a:srgbClr val="2D5EC1"/>
                </a:solidFill>
                <a:latin typeface="Arial"/>
                <a:cs typeface="Arial"/>
              </a:rPr>
              <a:t> </a:t>
            </a:r>
            <a:r>
              <a:rPr lang="de-DE" sz="2200" b="1" dirty="0" err="1">
                <a:solidFill>
                  <a:srgbClr val="2D5EC1"/>
                </a:solidFill>
                <a:latin typeface="Arial"/>
                <a:cs typeface="Arial"/>
              </a:rPr>
              <a:t>and</a:t>
            </a:r>
            <a:r>
              <a:rPr lang="de-DE" sz="2200" b="1" dirty="0">
                <a:solidFill>
                  <a:srgbClr val="2D5EC1"/>
                </a:solidFill>
                <a:latin typeface="Arial"/>
                <a:cs typeface="Arial"/>
              </a:rPr>
              <a:t> </a:t>
            </a:r>
            <a:r>
              <a:rPr lang="de-DE" sz="2200" b="1" dirty="0" err="1">
                <a:solidFill>
                  <a:srgbClr val="2D5EC1"/>
                </a:solidFill>
                <a:latin typeface="Arial"/>
                <a:cs typeface="Arial"/>
              </a:rPr>
              <a:t>built</a:t>
            </a:r>
            <a:r>
              <a:rPr lang="de-DE" sz="2200" b="1" dirty="0">
                <a:solidFill>
                  <a:srgbClr val="2D5EC1"/>
                </a:solidFill>
                <a:latin typeface="Arial"/>
                <a:cs typeface="Arial"/>
              </a:rPr>
              <a:t> </a:t>
            </a:r>
            <a:r>
              <a:rPr lang="de-DE" sz="2200" b="1" dirty="0" err="1">
                <a:solidFill>
                  <a:srgbClr val="2D5EC1"/>
                </a:solidFill>
                <a:latin typeface="Arial"/>
                <a:cs typeface="Arial"/>
              </a:rPr>
              <a:t>environment</a:t>
            </a:r>
            <a:endParaRPr lang="de-DE" sz="2200" b="1" dirty="0">
              <a:solidFill>
                <a:srgbClr val="2D5EC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de-DE" sz="800" b="1" dirty="0">
              <a:solidFill>
                <a:srgbClr val="2D5EC1"/>
              </a:solidFill>
              <a:latin typeface="Arial"/>
              <a:cs typeface="Arial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4236444" y="1627842"/>
            <a:ext cx="522382" cy="2423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dirty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32" name="Right Arrow 31"/>
          <p:cNvSpPr/>
          <p:nvPr/>
        </p:nvSpPr>
        <p:spPr bwMode="auto">
          <a:xfrm>
            <a:off x="4269622" y="3626820"/>
            <a:ext cx="489204" cy="2423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33" name="Rechteck 86"/>
          <p:cNvSpPr/>
          <p:nvPr/>
        </p:nvSpPr>
        <p:spPr bwMode="auto">
          <a:xfrm>
            <a:off x="5109603" y="2098400"/>
            <a:ext cx="3492297" cy="1091032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  <a:gs pos="35000">
                <a:schemeClr val="bg1">
                  <a:alpha val="9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/>
            </a:outerShdw>
          </a:effectLst>
          <a:extLst/>
        </p:spPr>
        <p:txBody>
          <a:bodyPr vert="horz" wrap="square" lIns="144000" tIns="144000" rIns="144000" bIns="144000" numCol="1" rtlCol="0" anchor="ctr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extrusionClr>
                <a:schemeClr val="bg1"/>
              </a:extrusionClr>
            </a:sp3d>
          </a:bodyPr>
          <a:lstStyle/>
          <a:p>
            <a:pPr>
              <a:spcBef>
                <a:spcPts val="0"/>
              </a:spcBef>
            </a:pPr>
            <a:r>
              <a:rPr lang="de-DE" sz="2200" b="1" dirty="0" err="1">
                <a:latin typeface="Arial"/>
                <a:cs typeface="Arial"/>
              </a:rPr>
              <a:t>Policy</a:t>
            </a:r>
            <a:r>
              <a:rPr lang="de-DE" sz="2200" b="1" dirty="0">
                <a:latin typeface="Arial"/>
                <a:cs typeface="Arial"/>
              </a:rPr>
              <a:t> </a:t>
            </a:r>
            <a:r>
              <a:rPr lang="de-DE" sz="2200" b="1" dirty="0" err="1">
                <a:latin typeface="Arial"/>
                <a:cs typeface="Arial"/>
              </a:rPr>
              <a:t>and</a:t>
            </a:r>
            <a:r>
              <a:rPr lang="de-DE" sz="2200" b="1" dirty="0">
                <a:latin typeface="Arial"/>
                <a:cs typeface="Arial"/>
              </a:rPr>
              <a:t> </a:t>
            </a:r>
            <a:r>
              <a:rPr lang="de-DE" sz="2200" b="1" dirty="0" err="1">
                <a:latin typeface="Arial"/>
                <a:cs typeface="Arial"/>
              </a:rPr>
              <a:t>regulations</a:t>
            </a:r>
            <a:r>
              <a:rPr lang="de-DE" sz="2200" b="1" dirty="0">
                <a:latin typeface="Arial"/>
                <a:cs typeface="Arial"/>
              </a:rPr>
              <a:t>/ </a:t>
            </a:r>
            <a:r>
              <a:rPr lang="de-DE" sz="2200" b="1" dirty="0" err="1">
                <a:latin typeface="Arial"/>
                <a:cs typeface="Arial"/>
              </a:rPr>
              <a:t>integrated</a:t>
            </a:r>
            <a:r>
              <a:rPr lang="de-DE" sz="2200" b="1" dirty="0">
                <a:latin typeface="Arial"/>
                <a:cs typeface="Arial"/>
              </a:rPr>
              <a:t> </a:t>
            </a:r>
            <a:r>
              <a:rPr lang="de-DE" sz="2200" b="1" dirty="0" err="1">
                <a:latin typeface="Arial"/>
                <a:cs typeface="Arial"/>
              </a:rPr>
              <a:t>planning</a:t>
            </a:r>
            <a:endParaRPr lang="de-DE" sz="2200" b="1" dirty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endParaRPr lang="de-DE" sz="800" b="1" dirty="0">
              <a:latin typeface="Arial"/>
              <a:cs typeface="Arial"/>
            </a:endParaRPr>
          </a:p>
        </p:txBody>
      </p:sp>
      <p:sp>
        <p:nvSpPr>
          <p:cNvPr id="34" name="Right Arrow 33"/>
          <p:cNvSpPr/>
          <p:nvPr/>
        </p:nvSpPr>
        <p:spPr bwMode="auto">
          <a:xfrm>
            <a:off x="4263623" y="2522758"/>
            <a:ext cx="489204" cy="2423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-324544" y="2332"/>
            <a:ext cx="936104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endParaRPr lang="en-GB" kern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20072" y="4290725"/>
            <a:ext cx="35240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</a:pPr>
            <a:r>
              <a:rPr lang="de-DE" sz="2200" b="1" dirty="0">
                <a:latin typeface="Arial"/>
                <a:cs typeface="Arial"/>
              </a:rPr>
              <a:t>Business </a:t>
            </a:r>
            <a:r>
              <a:rPr lang="de-DE" sz="2200" b="1" dirty="0" err="1">
                <a:latin typeface="Arial"/>
                <a:cs typeface="Arial"/>
              </a:rPr>
              <a:t>models</a:t>
            </a:r>
            <a:r>
              <a:rPr lang="de-DE" sz="2200" b="1" dirty="0">
                <a:latin typeface="Arial"/>
                <a:cs typeface="Arial"/>
              </a:rPr>
              <a:t>, </a:t>
            </a:r>
            <a:r>
              <a:rPr lang="de-DE" sz="2200" b="1" dirty="0" err="1">
                <a:latin typeface="Arial"/>
                <a:cs typeface="Arial"/>
              </a:rPr>
              <a:t>finance</a:t>
            </a:r>
            <a:r>
              <a:rPr lang="de-DE" sz="2200" b="1" dirty="0">
                <a:latin typeface="Arial"/>
                <a:cs typeface="Arial"/>
              </a:rPr>
              <a:t> &amp; </a:t>
            </a:r>
            <a:r>
              <a:rPr lang="de-DE" sz="2200" b="1" dirty="0" err="1">
                <a:latin typeface="Arial"/>
                <a:cs typeface="Arial"/>
              </a:rPr>
              <a:t>procurement</a:t>
            </a:r>
            <a:endParaRPr lang="de-DE" sz="2200" b="1" dirty="0">
              <a:latin typeface="Arial"/>
              <a:cs typeface="Arial"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4327398" y="4497970"/>
            <a:ext cx="489204" cy="2423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6517" y="5178662"/>
            <a:ext cx="38598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200" b="1" dirty="0">
                <a:latin typeface="Arial"/>
                <a:cs typeface="Arial"/>
              </a:rPr>
              <a:t>Integrated </a:t>
            </a:r>
            <a:r>
              <a:rPr lang="de-DE" sz="2200" b="1" dirty="0" err="1">
                <a:latin typeface="Arial"/>
                <a:cs typeface="Arial"/>
              </a:rPr>
              <a:t>infrastructures</a:t>
            </a:r>
            <a:r>
              <a:rPr lang="de-DE" sz="2200" b="1" dirty="0">
                <a:latin typeface="Arial"/>
                <a:cs typeface="Arial"/>
              </a:rPr>
              <a:t> </a:t>
            </a:r>
            <a:r>
              <a:rPr lang="de-DE" sz="2200" b="1" dirty="0" err="1">
                <a:latin typeface="Arial"/>
                <a:cs typeface="Arial"/>
              </a:rPr>
              <a:t>and</a:t>
            </a:r>
            <a:r>
              <a:rPr lang="de-DE" sz="2200" b="1" dirty="0">
                <a:latin typeface="Arial"/>
                <a:cs typeface="Arial"/>
              </a:rPr>
              <a:t> </a:t>
            </a:r>
            <a:r>
              <a:rPr lang="de-DE" sz="2200" b="1" dirty="0" err="1">
                <a:latin typeface="Arial"/>
                <a:cs typeface="Arial"/>
              </a:rPr>
              <a:t>processes</a:t>
            </a:r>
            <a:r>
              <a:rPr lang="de-DE" sz="2200" b="1" dirty="0">
                <a:latin typeface="Arial"/>
                <a:cs typeface="Arial"/>
              </a:rPr>
              <a:t> </a:t>
            </a:r>
            <a:endParaRPr lang="en-GB" dirty="0"/>
          </a:p>
        </p:txBody>
      </p:sp>
      <p:sp>
        <p:nvSpPr>
          <p:cNvPr id="37" name="Right Arrow 36"/>
          <p:cNvSpPr/>
          <p:nvPr/>
        </p:nvSpPr>
        <p:spPr bwMode="auto">
          <a:xfrm>
            <a:off x="4355976" y="5278668"/>
            <a:ext cx="489204" cy="2423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87005" y="6093296"/>
            <a:ext cx="37978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</a:pPr>
            <a:r>
              <a:rPr lang="de-DE" sz="2200" b="1" dirty="0" err="1">
                <a:latin typeface="Arial"/>
                <a:cs typeface="Arial"/>
              </a:rPr>
              <a:t>Sustainable</a:t>
            </a:r>
            <a:r>
              <a:rPr lang="de-DE" sz="2200" b="1" dirty="0">
                <a:latin typeface="Arial"/>
                <a:cs typeface="Arial"/>
              </a:rPr>
              <a:t> urban </a:t>
            </a:r>
            <a:r>
              <a:rPr lang="de-DE" sz="2200" b="1" dirty="0" err="1">
                <a:latin typeface="Arial"/>
                <a:cs typeface="Arial"/>
              </a:rPr>
              <a:t>mobility</a:t>
            </a:r>
            <a:endParaRPr lang="de-DE" sz="2200" b="1" dirty="0">
              <a:latin typeface="Arial"/>
              <a:cs typeface="Arial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4374923" y="6215864"/>
            <a:ext cx="489204" cy="2423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8387" y="1568651"/>
            <a:ext cx="28424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</a:pPr>
            <a:r>
              <a:rPr lang="de-DE" sz="2800" b="1" dirty="0">
                <a:solidFill>
                  <a:srgbClr val="00B050"/>
                </a:solidFill>
                <a:latin typeface="Arial"/>
                <a:cs typeface="Arial"/>
              </a:rPr>
              <a:t>The 6 </a:t>
            </a:r>
            <a:r>
              <a:rPr lang="de-DE" sz="2800" b="1" dirty="0" smtClean="0">
                <a:solidFill>
                  <a:srgbClr val="00B050"/>
                </a:solidFill>
                <a:latin typeface="Arial"/>
                <a:cs typeface="Arial"/>
              </a:rPr>
              <a:t> EIP-SCC</a:t>
            </a:r>
          </a:p>
          <a:p>
            <a:pPr lvl="0">
              <a:spcBef>
                <a:spcPts val="0"/>
              </a:spcBef>
            </a:pPr>
            <a:r>
              <a:rPr lang="de-DE" sz="2800" b="1" dirty="0" smtClean="0">
                <a:solidFill>
                  <a:srgbClr val="00B050"/>
                </a:solidFill>
                <a:latin typeface="Arial"/>
                <a:cs typeface="Arial"/>
              </a:rPr>
              <a:t>Action </a:t>
            </a:r>
            <a:r>
              <a:rPr lang="de-DE" sz="2800" b="1" dirty="0">
                <a:solidFill>
                  <a:srgbClr val="00B050"/>
                </a:solidFill>
                <a:latin typeface="Arial"/>
                <a:cs typeface="Arial"/>
              </a:rPr>
              <a:t>Clusters</a:t>
            </a:r>
          </a:p>
        </p:txBody>
      </p:sp>
    </p:spTree>
    <p:extLst>
      <p:ext uri="{BB962C8B-B14F-4D97-AF65-F5344CB8AC3E}">
        <p14:creationId xmlns:p14="http://schemas.microsoft.com/office/powerpoint/2010/main" val="365115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 bwMode="auto">
          <a:xfrm>
            <a:off x="5292080" y="5121421"/>
            <a:ext cx="1944216" cy="8998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pic>
        <p:nvPicPr>
          <p:cNvPr id="2" name="Bild 1" descr="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9984"/>
            <a:ext cx="9900592" cy="6918925"/>
          </a:xfrm>
          <a:prstGeom prst="rect">
            <a:avLst/>
          </a:prstGeom>
        </p:spPr>
      </p:pic>
      <p:sp>
        <p:nvSpPr>
          <p:cNvPr id="69" name="Rechteck 68"/>
          <p:cNvSpPr/>
          <p:nvPr/>
        </p:nvSpPr>
        <p:spPr bwMode="auto">
          <a:xfrm>
            <a:off x="0" y="1412776"/>
            <a:ext cx="9144000" cy="72170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  <a:gs pos="5000">
                <a:schemeClr val="bg1">
                  <a:alpha val="9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44000" tIns="144000" rIns="144000" bIns="1440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de-DE" sz="2800" b="1" dirty="0" smtClean="0">
                <a:latin typeface="Arial"/>
                <a:cs typeface="Arial"/>
              </a:rPr>
              <a:t>General </a:t>
            </a:r>
            <a:r>
              <a:rPr lang="de-DE" sz="2800" b="1" dirty="0" err="1" smtClean="0">
                <a:latin typeface="Arial"/>
                <a:cs typeface="Arial"/>
              </a:rPr>
              <a:t>roadmap</a:t>
            </a:r>
            <a:endParaRPr lang="de-DE" sz="2800" b="1" dirty="0" smtClean="0">
              <a:latin typeface="Arial"/>
              <a:cs typeface="Arial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107504" y="5374262"/>
            <a:ext cx="1296144" cy="719034"/>
          </a:xfrm>
          <a:prstGeom prst="rect">
            <a:avLst/>
          </a:prstGeom>
          <a:solidFill>
            <a:srgbClr val="3399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FFFFFF"/>
                </a:solidFill>
                <a:latin typeface="Arial"/>
                <a:cs typeface="Arial"/>
              </a:rPr>
              <a:t>Fragmented</a:t>
            </a:r>
            <a:r>
              <a:rPr lang="de-DE" sz="1400" dirty="0" smtClean="0">
                <a:solidFill>
                  <a:srgbClr val="FFFFFF"/>
                </a:solidFill>
                <a:latin typeface="Arial"/>
                <a:cs typeface="Arial"/>
              </a:rPr>
              <a:t> Smart Cities </a:t>
            </a:r>
            <a:r>
              <a:rPr lang="de-DE" sz="1400" dirty="0" err="1" smtClean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endParaRPr lang="de-DE" sz="14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1" name="Rechteck 90"/>
          <p:cNvSpPr/>
          <p:nvPr/>
        </p:nvSpPr>
        <p:spPr bwMode="auto">
          <a:xfrm>
            <a:off x="1547664" y="4869626"/>
            <a:ext cx="1008112" cy="503590"/>
          </a:xfrm>
          <a:prstGeom prst="rect">
            <a:avLst/>
          </a:prstGeom>
          <a:solidFill>
            <a:srgbClr val="3399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smtClean="0">
                <a:solidFill>
                  <a:srgbClr val="FFFFFF"/>
                </a:solidFill>
                <a:latin typeface="Arial"/>
                <a:cs typeface="Arial"/>
              </a:rPr>
              <a:t>Gap</a:t>
            </a:r>
          </a:p>
          <a:p>
            <a:pPr algn="ctr"/>
            <a:r>
              <a:rPr lang="de-DE" sz="1400" dirty="0" err="1" smtClean="0">
                <a:solidFill>
                  <a:srgbClr val="FFFFFF"/>
                </a:solidFill>
                <a:latin typeface="Arial"/>
                <a:cs typeface="Arial"/>
              </a:rPr>
              <a:t>analysis</a:t>
            </a:r>
            <a:endParaRPr lang="de-DE" sz="14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2" name="Rechteck 91"/>
          <p:cNvSpPr/>
          <p:nvPr/>
        </p:nvSpPr>
        <p:spPr bwMode="auto">
          <a:xfrm>
            <a:off x="2123728" y="4006110"/>
            <a:ext cx="1512168" cy="719034"/>
          </a:xfrm>
          <a:prstGeom prst="rect">
            <a:avLst/>
          </a:prstGeom>
          <a:solidFill>
            <a:srgbClr val="3399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smtClean="0">
                <a:solidFill>
                  <a:srgbClr val="FFFFFF"/>
                </a:solidFill>
                <a:latin typeface="Arial"/>
                <a:cs typeface="Arial"/>
              </a:rPr>
              <a:t>Strategic Implementation Plan</a:t>
            </a:r>
          </a:p>
        </p:txBody>
      </p:sp>
      <p:sp>
        <p:nvSpPr>
          <p:cNvPr id="93" name="Rechteck 92"/>
          <p:cNvSpPr/>
          <p:nvPr/>
        </p:nvSpPr>
        <p:spPr bwMode="auto">
          <a:xfrm>
            <a:off x="3707904" y="3250316"/>
            <a:ext cx="1296144" cy="719034"/>
          </a:xfrm>
          <a:prstGeom prst="rect">
            <a:avLst/>
          </a:prstGeom>
          <a:solidFill>
            <a:srgbClr val="3399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smtClean="0">
                <a:solidFill>
                  <a:srgbClr val="FFFFFF"/>
                </a:solidFill>
                <a:latin typeface="Arial"/>
                <a:cs typeface="Arial"/>
              </a:rPr>
              <a:t>4000 </a:t>
            </a:r>
            <a:r>
              <a:rPr lang="de-DE" sz="1400" dirty="0" err="1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endParaRPr lang="de-DE" sz="1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de-DE" sz="14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de-DE" sz="1400" dirty="0" smtClean="0">
                <a:solidFill>
                  <a:srgbClr val="FFFFFF"/>
                </a:solidFill>
                <a:latin typeface="Arial"/>
                <a:cs typeface="Arial"/>
              </a:rPr>
              <a:t>n 370 </a:t>
            </a:r>
            <a:r>
              <a:rPr lang="de-DE" sz="1400" dirty="0" err="1" smtClean="0">
                <a:solidFill>
                  <a:srgbClr val="FFFFFF"/>
                </a:solidFill>
                <a:latin typeface="Arial"/>
                <a:cs typeface="Arial"/>
              </a:rPr>
              <a:t>commitments</a:t>
            </a:r>
            <a:endParaRPr lang="de-DE" sz="14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4" name="Rechteck 93"/>
          <p:cNvSpPr/>
          <p:nvPr/>
        </p:nvSpPr>
        <p:spPr bwMode="auto">
          <a:xfrm>
            <a:off x="5148064" y="2709966"/>
            <a:ext cx="1296144" cy="719034"/>
          </a:xfrm>
          <a:prstGeom prst="rect">
            <a:avLst/>
          </a:prstGeom>
          <a:solidFill>
            <a:srgbClr val="67A91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FFFFFF"/>
                </a:solidFill>
                <a:latin typeface="Arial"/>
                <a:cs typeface="Arial"/>
              </a:rPr>
              <a:t>Scaling</a:t>
            </a:r>
            <a:r>
              <a:rPr lang="de-DE" sz="1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1400" dirty="0" err="1" smtClean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lang="de-DE" sz="1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1400" dirty="0" err="1" smtClean="0">
                <a:solidFill>
                  <a:srgbClr val="FFFFFF"/>
                </a:solidFill>
                <a:latin typeface="Arial"/>
                <a:cs typeface="Arial"/>
              </a:rPr>
              <a:t>successful</a:t>
            </a:r>
            <a:r>
              <a:rPr lang="de-DE" sz="1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1400" dirty="0" err="1" smtClean="0">
                <a:solidFill>
                  <a:srgbClr val="FFFFFF"/>
                </a:solidFill>
                <a:latin typeface="Arial"/>
                <a:cs typeface="Arial"/>
              </a:rPr>
              <a:t>commitments</a:t>
            </a:r>
            <a:endParaRPr lang="de-DE" sz="14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5" name="Rechteck 94"/>
          <p:cNvSpPr/>
          <p:nvPr/>
        </p:nvSpPr>
        <p:spPr bwMode="auto">
          <a:xfrm>
            <a:off x="6516216" y="2240578"/>
            <a:ext cx="1152128" cy="503590"/>
          </a:xfrm>
          <a:prstGeom prst="rect">
            <a:avLst/>
          </a:prstGeom>
          <a:solidFill>
            <a:srgbClr val="67A91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FFFFFF"/>
                </a:solidFill>
                <a:latin typeface="Arial"/>
                <a:cs typeface="Arial"/>
              </a:rPr>
              <a:t>Bankable</a:t>
            </a:r>
            <a:r>
              <a:rPr lang="de-DE" sz="1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de-DE" sz="1400" dirty="0" err="1" smtClean="0">
                <a:solidFill>
                  <a:srgbClr val="FFFFFF"/>
                </a:solidFill>
                <a:latin typeface="Arial"/>
                <a:cs typeface="Arial"/>
              </a:rPr>
              <a:t>projects</a:t>
            </a:r>
            <a:endParaRPr lang="de-DE" sz="14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6" name="Rechteck 95"/>
          <p:cNvSpPr/>
          <p:nvPr/>
        </p:nvSpPr>
        <p:spPr bwMode="auto">
          <a:xfrm>
            <a:off x="7740352" y="1227559"/>
            <a:ext cx="1331640" cy="1226865"/>
          </a:xfrm>
          <a:prstGeom prst="rect">
            <a:avLst/>
          </a:prstGeom>
          <a:solidFill>
            <a:srgbClr val="3399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500" b="1" dirty="0" smtClean="0">
                <a:solidFill>
                  <a:srgbClr val="FFFFFF"/>
                </a:solidFill>
                <a:latin typeface="Arial"/>
                <a:cs typeface="Arial"/>
              </a:rPr>
              <a:t>Smart </a:t>
            </a:r>
            <a:r>
              <a:rPr lang="de-DE" sz="1500" b="1" dirty="0" err="1" smtClean="0">
                <a:solidFill>
                  <a:srgbClr val="FFFFFF"/>
                </a:solidFill>
                <a:latin typeface="Arial"/>
                <a:cs typeface="Arial"/>
              </a:rPr>
              <a:t>city</a:t>
            </a:r>
            <a:r>
              <a:rPr lang="de-DE" sz="15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1500" b="1" dirty="0" err="1" smtClean="0">
                <a:solidFill>
                  <a:srgbClr val="FFFFFF"/>
                </a:solidFill>
                <a:latin typeface="Arial"/>
                <a:cs typeface="Arial"/>
              </a:rPr>
              <a:t>ecosystems</a:t>
            </a:r>
            <a:r>
              <a:rPr lang="de-DE" sz="15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1500" b="1" dirty="0" err="1" smtClean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lang="de-DE" sz="15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1500" b="1" dirty="0" err="1" smtClean="0">
                <a:solidFill>
                  <a:srgbClr val="FFFFFF"/>
                </a:solidFill>
                <a:latin typeface="Arial"/>
                <a:cs typeface="Arial"/>
              </a:rPr>
              <a:t>replicable</a:t>
            </a:r>
            <a:r>
              <a:rPr lang="de-DE" sz="1500" b="1" dirty="0" smtClean="0">
                <a:solidFill>
                  <a:srgbClr val="FFFFFF"/>
                </a:solidFill>
                <a:latin typeface="Arial"/>
                <a:cs typeface="Arial"/>
              </a:rPr>
              <a:t> high </a:t>
            </a:r>
            <a:r>
              <a:rPr lang="de-DE" sz="1500" b="1" dirty="0" err="1" smtClean="0">
                <a:solidFill>
                  <a:srgbClr val="FFFFFF"/>
                </a:solidFill>
                <a:latin typeface="Arial"/>
                <a:cs typeface="Arial"/>
              </a:rPr>
              <a:t>impact</a:t>
            </a:r>
            <a:r>
              <a:rPr lang="de-DE" sz="15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de-DE" sz="1500" b="1" dirty="0" err="1" smtClean="0">
                <a:solidFill>
                  <a:srgbClr val="FFFFFF"/>
                </a:solidFill>
                <a:latin typeface="Arial"/>
                <a:cs typeface="Arial"/>
              </a:rPr>
              <a:t>solutions</a:t>
            </a:r>
            <a:endParaRPr lang="de-DE" sz="1500" b="1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6" name="Gerade Verbindung 15"/>
          <p:cNvCxnSpPr/>
          <p:nvPr/>
        </p:nvCxnSpPr>
        <p:spPr bwMode="auto">
          <a:xfrm>
            <a:off x="5081580" y="2130927"/>
            <a:ext cx="0" cy="2052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" name="Gerade Verbindung 99"/>
          <p:cNvCxnSpPr/>
          <p:nvPr/>
        </p:nvCxnSpPr>
        <p:spPr bwMode="auto">
          <a:xfrm>
            <a:off x="5081580" y="4447272"/>
            <a:ext cx="0" cy="15912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4" name="Textfeld 103"/>
          <p:cNvSpPr txBox="1"/>
          <p:nvPr/>
        </p:nvSpPr>
        <p:spPr>
          <a:xfrm>
            <a:off x="5705738" y="5398992"/>
            <a:ext cx="810478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DE" sz="1800" b="1" dirty="0" smtClean="0">
                <a:solidFill>
                  <a:srgbClr val="FFFFFF">
                    <a:alpha val="80000"/>
                  </a:srgbClr>
                </a:solidFill>
                <a:latin typeface="Arial"/>
                <a:cs typeface="Arial"/>
              </a:rPr>
              <a:t>Future</a:t>
            </a:r>
            <a:endParaRPr lang="de-DE" sz="1800" b="1" dirty="0">
              <a:solidFill>
                <a:srgbClr val="FFFFFF">
                  <a:alpha val="80000"/>
                </a:srgbClr>
              </a:solidFill>
              <a:latin typeface="Arial"/>
              <a:cs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949200" y="244800"/>
            <a:ext cx="1440000" cy="6630663"/>
            <a:chOff x="3949200" y="244800"/>
            <a:chExt cx="1440000" cy="6630663"/>
          </a:xfrm>
        </p:grpSpPr>
        <p:sp>
          <p:nvSpPr>
            <p:cNvPr id="20" name="Rectangle 19"/>
            <p:cNvSpPr/>
            <p:nvPr/>
          </p:nvSpPr>
          <p:spPr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00">
                <a:solidFill>
                  <a:srgbClr val="FFFFFF"/>
                </a:solidFill>
              </a:endParaRPr>
            </a:p>
          </p:txBody>
        </p:sp>
        <p:pic>
          <p:nvPicPr>
            <p:cNvPr id="22" name="Picture 1" descr="U:\001 SUBJECT MATTERS\003 SET-Plan\017 EIP SCC - Smart Cities and Communities\Pictures\EC Logo\EN\LOGO CE_Vertical_EN_quadri_LR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200" y="244800"/>
              <a:ext cx="1440000" cy="999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Foliennummernplatzhalter 4"/>
            <p:cNvSpPr txBox="1">
              <a:spLocks/>
            </p:cNvSpPr>
            <p:nvPr/>
          </p:nvSpPr>
          <p:spPr bwMode="auto"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fld id="{7550DAC1-3237-4742-8D5C-705167448467}" type="slidenum">
                <a:rPr lang="en-GB" smtClean="0">
                  <a:solidFill>
                    <a:srgbClr val="FFFFFF"/>
                  </a:solidFill>
                </a:rPr>
                <a:pPr algn="ctr">
                  <a:defRPr/>
                </a:pPr>
                <a:t>15</a:t>
              </a:fld>
              <a:endParaRPr lang="en-GB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Down Arrow 2"/>
          <p:cNvSpPr/>
          <p:nvPr/>
        </p:nvSpPr>
        <p:spPr bwMode="auto">
          <a:xfrm>
            <a:off x="3756544" y="2719237"/>
            <a:ext cx="385312" cy="44696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1135" y="2130927"/>
            <a:ext cx="3996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rgbClr val="FF0000"/>
                </a:solidFill>
              </a:rPr>
              <a:t>Cluj-Napoca, Timisoara and Voluntari </a:t>
            </a:r>
            <a:r>
              <a:rPr lang="fr-BE" sz="1400" b="1" dirty="0" err="1" smtClean="0">
                <a:solidFill>
                  <a:srgbClr val="FF0000"/>
                </a:solidFill>
              </a:rPr>
              <a:t>contributed</a:t>
            </a:r>
            <a:r>
              <a:rPr lang="fr-BE" sz="1400" b="1" dirty="0" smtClean="0">
                <a:solidFill>
                  <a:srgbClr val="FF0000"/>
                </a:solidFill>
              </a:rPr>
              <a:t> to the </a:t>
            </a:r>
            <a:r>
              <a:rPr lang="fr-BE" sz="1400" b="1" dirty="0" err="1" smtClean="0">
                <a:solidFill>
                  <a:srgbClr val="FF0000"/>
                </a:solidFill>
              </a:rPr>
              <a:t>commitments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5292080" y="5121421"/>
            <a:ext cx="1944216" cy="8998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800" b="1" i="0" u="none" strike="noStrike" cap="none" normalizeH="0" baseline="0" dirty="0" smtClean="0">
                <a:ln>
                  <a:noFill/>
                </a:ln>
                <a:solidFill>
                  <a:srgbClr val="0F5494"/>
                </a:solidFill>
                <a:effectLst/>
                <a:latin typeface="Verdana" pitchFamily="34" charset="0"/>
              </a:rPr>
              <a:t>FUTURE</a:t>
            </a: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0800000">
            <a:off x="3160343" y="5121420"/>
            <a:ext cx="1634423" cy="81549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dirty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5856" y="5344501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800" b="1" dirty="0" smtClean="0"/>
              <a:t>PAST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284305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U:\001 SUBJECT MATTERS\003 SET-Plan\017 EIP SCC - Smart Cities and Communities\Pictures\Scaled for PPT\ThinkstockPhotos-5084275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463" y="404664"/>
            <a:ext cx="9942513" cy="658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/>
          <p:cNvSpPr/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Rechteck 86"/>
          <p:cNvSpPr/>
          <p:nvPr/>
        </p:nvSpPr>
        <p:spPr bwMode="auto">
          <a:xfrm>
            <a:off x="0" y="1412776"/>
            <a:ext cx="9144000" cy="72170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40000">
                <a:schemeClr val="bg1">
                  <a:alpha val="9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44000" tIns="144000" rIns="144000" bIns="1440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de-DE" sz="2800" b="1" dirty="0" err="1" smtClean="0">
                <a:latin typeface="Arial"/>
                <a:cs typeface="Arial"/>
              </a:rPr>
              <a:t>Towards</a:t>
            </a:r>
            <a:r>
              <a:rPr lang="de-DE" sz="2800" b="1" dirty="0" smtClean="0">
                <a:latin typeface="Arial"/>
                <a:cs typeface="Arial"/>
              </a:rPr>
              <a:t> a </a:t>
            </a:r>
            <a:r>
              <a:rPr lang="de-DE" sz="2800" b="1" dirty="0" smtClean="0">
                <a:solidFill>
                  <a:srgbClr val="67A91F"/>
                </a:solidFill>
                <a:latin typeface="Arial"/>
                <a:cs typeface="Arial"/>
              </a:rPr>
              <a:t>real </a:t>
            </a:r>
            <a:r>
              <a:rPr lang="de-DE" sz="2800" b="1" dirty="0" err="1" smtClean="0">
                <a:solidFill>
                  <a:srgbClr val="67A91F"/>
                </a:solidFill>
                <a:latin typeface="Arial"/>
                <a:cs typeface="Arial"/>
              </a:rPr>
              <a:t>market</a:t>
            </a:r>
            <a:endParaRPr lang="de-DE" sz="2800" b="1" dirty="0" smtClean="0">
              <a:solidFill>
                <a:srgbClr val="67A91F"/>
              </a:solidFill>
              <a:latin typeface="Arial"/>
              <a:cs typeface="Arial"/>
            </a:endParaRP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4257000" y="6666054"/>
            <a:ext cx="630000" cy="21109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fld id="{7550DAC1-3237-4742-8D5C-705167448467}" type="slidenum">
              <a:rPr lang="en-GB" smtClean="0">
                <a:solidFill>
                  <a:srgbClr val="FFFFFF"/>
                </a:solidFill>
              </a:rPr>
              <a:pPr algn="ctr">
                <a:defRPr/>
              </a:pPr>
              <a:t>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57000" y="6659563"/>
            <a:ext cx="630000" cy="215900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FFFFFF"/>
              </a:solidFill>
            </a:endParaRPr>
          </a:p>
        </p:txBody>
      </p:sp>
      <p:pic>
        <p:nvPicPr>
          <p:cNvPr id="14" name="Picture 1" descr="U:\001 SUBJECT MATTERS\003 SET-Plan\017 EIP SCC - Smart Cities and Communities\Pictures\EC Logo\EN\LOGO CE_Vertical_EN_quadri_L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00" y="244800"/>
            <a:ext cx="1440000" cy="9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liennummernplatzhalter 4"/>
          <p:cNvSpPr txBox="1">
            <a:spLocks/>
          </p:cNvSpPr>
          <p:nvPr/>
        </p:nvSpPr>
        <p:spPr bwMode="auto">
          <a:xfrm>
            <a:off x="4257000" y="6659563"/>
            <a:ext cx="630000" cy="215900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7550DAC1-3237-4742-8D5C-705167448467}" type="slidenum">
              <a:rPr lang="en-GB" smtClean="0">
                <a:solidFill>
                  <a:srgbClr val="FFFFFF"/>
                </a:solidFill>
              </a:rPr>
              <a:pPr algn="ctr">
                <a:defRPr/>
              </a:pPr>
              <a:t>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0" y="5589240"/>
            <a:ext cx="9036496" cy="864096"/>
          </a:xfrm>
          <a:prstGeom prst="rightArrow">
            <a:avLst/>
          </a:prstGeom>
          <a:gradFill>
            <a:gsLst>
              <a:gs pos="0">
                <a:srgbClr val="2387F3"/>
              </a:gs>
              <a:gs pos="100000">
                <a:srgbClr val="67A91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/>
            <a:endParaRPr lang="en-GB" sz="300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-9526" y="2134477"/>
            <a:ext cx="9153525" cy="3906908"/>
            <a:chOff x="494600" y="2055515"/>
            <a:chExt cx="7097544" cy="3615283"/>
          </a:xfrm>
          <a:effectLst>
            <a:glow rad="127000">
              <a:schemeClr val="bg1">
                <a:alpha val="40000"/>
              </a:schemeClr>
            </a:glow>
          </a:effectLst>
        </p:grpSpPr>
        <p:sp>
          <p:nvSpPr>
            <p:cNvPr id="4" name="Freeform 3"/>
            <p:cNvSpPr/>
            <p:nvPr/>
          </p:nvSpPr>
          <p:spPr bwMode="auto">
            <a:xfrm>
              <a:off x="4206439" y="2055515"/>
              <a:ext cx="3385705" cy="1809750"/>
            </a:xfrm>
            <a:custGeom>
              <a:avLst/>
              <a:gdLst>
                <a:gd name="connsiteX0" fmla="*/ 0 w 3724275"/>
                <a:gd name="connsiteY0" fmla="*/ 1809750 h 1809750"/>
                <a:gd name="connsiteX1" fmla="*/ 2066925 w 3724275"/>
                <a:gd name="connsiteY1" fmla="*/ 276225 h 1809750"/>
                <a:gd name="connsiteX2" fmla="*/ 3724275 w 3724275"/>
                <a:gd name="connsiteY2" fmla="*/ 0 h 180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24275" h="1809750">
                  <a:moveTo>
                    <a:pt x="0" y="1809750"/>
                  </a:moveTo>
                  <a:cubicBezTo>
                    <a:pt x="723106" y="1193800"/>
                    <a:pt x="1446213" y="577850"/>
                    <a:pt x="2066925" y="276225"/>
                  </a:cubicBezTo>
                  <a:cubicBezTo>
                    <a:pt x="2687637" y="-25400"/>
                    <a:pt x="3316288" y="22225"/>
                    <a:pt x="3724275" y="0"/>
                  </a:cubicBezTo>
                </a:path>
              </a:pathLst>
            </a:custGeom>
            <a:noFill/>
            <a:ln w="152400" cap="flat" cmpd="sng" algn="ctr">
              <a:solidFill>
                <a:srgbClr val="0F5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58775"/>
              <a:endParaRPr lang="en-GB" sz="3000" smtClean="0"/>
            </a:p>
          </p:txBody>
        </p:sp>
        <p:sp>
          <p:nvSpPr>
            <p:cNvPr id="19" name="Freeform 18"/>
            <p:cNvSpPr/>
            <p:nvPr/>
          </p:nvSpPr>
          <p:spPr bwMode="auto">
            <a:xfrm flipH="1" flipV="1">
              <a:off x="494600" y="3861048"/>
              <a:ext cx="3724275" cy="1809750"/>
            </a:xfrm>
            <a:custGeom>
              <a:avLst/>
              <a:gdLst>
                <a:gd name="connsiteX0" fmla="*/ 0 w 3724275"/>
                <a:gd name="connsiteY0" fmla="*/ 1809750 h 1809750"/>
                <a:gd name="connsiteX1" fmla="*/ 2066925 w 3724275"/>
                <a:gd name="connsiteY1" fmla="*/ 276225 h 1809750"/>
                <a:gd name="connsiteX2" fmla="*/ 3724275 w 3724275"/>
                <a:gd name="connsiteY2" fmla="*/ 0 h 180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24275" h="1809750">
                  <a:moveTo>
                    <a:pt x="0" y="1809750"/>
                  </a:moveTo>
                  <a:cubicBezTo>
                    <a:pt x="723106" y="1193800"/>
                    <a:pt x="1446213" y="577850"/>
                    <a:pt x="2066925" y="276225"/>
                  </a:cubicBezTo>
                  <a:cubicBezTo>
                    <a:pt x="2687637" y="-25400"/>
                    <a:pt x="3316288" y="22225"/>
                    <a:pt x="3724275" y="0"/>
                  </a:cubicBezTo>
                </a:path>
              </a:pathLst>
            </a:custGeom>
            <a:noFill/>
            <a:ln w="152400" cap="flat" cmpd="sng" algn="ctr">
              <a:solidFill>
                <a:srgbClr val="0F5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58775"/>
              <a:endParaRPr lang="en-GB" sz="3000" smtClean="0"/>
            </a:p>
          </p:txBody>
        </p:sp>
      </p:grpSp>
      <p:sp>
        <p:nvSpPr>
          <p:cNvPr id="6" name="Oval 5"/>
          <p:cNvSpPr>
            <a:spLocks noChangeAspect="1"/>
          </p:cNvSpPr>
          <p:nvPr/>
        </p:nvSpPr>
        <p:spPr bwMode="auto">
          <a:xfrm>
            <a:off x="8388424" y="1887802"/>
            <a:ext cx="540000" cy="540000"/>
          </a:xfrm>
          <a:prstGeom prst="ellipse">
            <a:avLst/>
          </a:prstGeom>
          <a:solidFill>
            <a:srgbClr val="67A9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/>
            <a:endParaRPr lang="en-GB" sz="3000" smtClean="0"/>
          </a:p>
        </p:txBody>
      </p:sp>
      <p:sp>
        <p:nvSpPr>
          <p:cNvPr id="20" name="Oval 19"/>
          <p:cNvSpPr>
            <a:spLocks noChangeAspect="1"/>
          </p:cNvSpPr>
          <p:nvPr/>
        </p:nvSpPr>
        <p:spPr bwMode="auto">
          <a:xfrm>
            <a:off x="1457654" y="5600927"/>
            <a:ext cx="540000" cy="540000"/>
          </a:xfrm>
          <a:prstGeom prst="ellipse">
            <a:avLst/>
          </a:prstGeom>
          <a:solidFill>
            <a:srgbClr val="67A9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/>
            <a:endParaRPr lang="en-GB" sz="3000" smtClean="0"/>
          </a:p>
        </p:txBody>
      </p:sp>
      <p:sp>
        <p:nvSpPr>
          <p:cNvPr id="21" name="Oval 20"/>
          <p:cNvSpPr>
            <a:spLocks noChangeAspect="1"/>
          </p:cNvSpPr>
          <p:nvPr/>
        </p:nvSpPr>
        <p:spPr bwMode="auto">
          <a:xfrm>
            <a:off x="4427984" y="3867402"/>
            <a:ext cx="540000" cy="540000"/>
          </a:xfrm>
          <a:prstGeom prst="ellipse">
            <a:avLst/>
          </a:prstGeom>
          <a:solidFill>
            <a:srgbClr val="67A9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/>
            <a:endParaRPr lang="en-GB" sz="3000" smtClean="0"/>
          </a:p>
        </p:txBody>
      </p:sp>
      <p:sp>
        <p:nvSpPr>
          <p:cNvPr id="22" name="Oval 21"/>
          <p:cNvSpPr>
            <a:spLocks noChangeAspect="1"/>
          </p:cNvSpPr>
          <p:nvPr/>
        </p:nvSpPr>
        <p:spPr bwMode="auto">
          <a:xfrm>
            <a:off x="5418094" y="3108081"/>
            <a:ext cx="540000" cy="540000"/>
          </a:xfrm>
          <a:prstGeom prst="ellipse">
            <a:avLst/>
          </a:prstGeom>
          <a:solidFill>
            <a:srgbClr val="67A9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/>
            <a:endParaRPr lang="en-GB" sz="3000" smtClean="0"/>
          </a:p>
        </p:txBody>
      </p:sp>
      <p:sp>
        <p:nvSpPr>
          <p:cNvPr id="23" name="Oval 22"/>
          <p:cNvSpPr>
            <a:spLocks noChangeAspect="1"/>
          </p:cNvSpPr>
          <p:nvPr/>
        </p:nvSpPr>
        <p:spPr bwMode="auto">
          <a:xfrm>
            <a:off x="3437874" y="4574740"/>
            <a:ext cx="540000" cy="540000"/>
          </a:xfrm>
          <a:prstGeom prst="ellipse">
            <a:avLst/>
          </a:prstGeom>
          <a:solidFill>
            <a:srgbClr val="67A9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/>
            <a:endParaRPr lang="en-GB" sz="3000" smtClean="0"/>
          </a:p>
        </p:txBody>
      </p:sp>
      <p:sp>
        <p:nvSpPr>
          <p:cNvPr id="24" name="Oval 23"/>
          <p:cNvSpPr>
            <a:spLocks noChangeAspect="1"/>
          </p:cNvSpPr>
          <p:nvPr/>
        </p:nvSpPr>
        <p:spPr bwMode="auto">
          <a:xfrm>
            <a:off x="6408204" y="2442226"/>
            <a:ext cx="540000" cy="540000"/>
          </a:xfrm>
          <a:prstGeom prst="ellipse">
            <a:avLst/>
          </a:prstGeom>
          <a:solidFill>
            <a:srgbClr val="67A9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/>
            <a:endParaRPr lang="en-GB" sz="3000" smtClean="0"/>
          </a:p>
        </p:txBody>
      </p:sp>
      <p:sp>
        <p:nvSpPr>
          <p:cNvPr id="25" name="Oval 24"/>
          <p:cNvSpPr>
            <a:spLocks noChangeAspect="1"/>
          </p:cNvSpPr>
          <p:nvPr/>
        </p:nvSpPr>
        <p:spPr bwMode="auto">
          <a:xfrm>
            <a:off x="7398314" y="2016526"/>
            <a:ext cx="540000" cy="540000"/>
          </a:xfrm>
          <a:prstGeom prst="ellipse">
            <a:avLst/>
          </a:prstGeom>
          <a:solidFill>
            <a:srgbClr val="67A9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/>
            <a:endParaRPr lang="en-GB" sz="3000" smtClean="0"/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2447764" y="5182390"/>
            <a:ext cx="540000" cy="540000"/>
          </a:xfrm>
          <a:prstGeom prst="ellipse">
            <a:avLst/>
          </a:prstGeom>
          <a:solidFill>
            <a:srgbClr val="67A9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/>
            <a:endParaRPr lang="en-GB" sz="3000" smtClean="0"/>
          </a:p>
        </p:txBody>
      </p: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467544" y="5746038"/>
            <a:ext cx="540000" cy="540000"/>
          </a:xfrm>
          <a:prstGeom prst="ellipse">
            <a:avLst/>
          </a:prstGeom>
          <a:solidFill>
            <a:srgbClr val="67A9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/>
            <a:endParaRPr lang="en-GB" sz="300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837062" y="5025370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/>
              <a:t>Pilot </a:t>
            </a:r>
            <a:r>
              <a:rPr lang="de-DE" sz="1800" b="1" dirty="0" err="1" smtClean="0"/>
              <a:t>projects</a:t>
            </a:r>
            <a:endParaRPr lang="de-DE" sz="1800" b="1" dirty="0" smtClean="0"/>
          </a:p>
          <a:p>
            <a:r>
              <a:rPr lang="de-DE" sz="1800" b="1" dirty="0" smtClean="0"/>
              <a:t>(1st </a:t>
            </a:r>
            <a:r>
              <a:rPr lang="de-DE" sz="1800" b="1" dirty="0" err="1" smtClean="0"/>
              <a:t>wave</a:t>
            </a:r>
            <a:r>
              <a:rPr lang="de-DE" sz="1800" b="1" dirty="0" smtClean="0"/>
              <a:t>)</a:t>
            </a:r>
            <a:endParaRPr lang="en-GB" sz="18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826124" y="4305290"/>
            <a:ext cx="2107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/>
              <a:t>Pilot </a:t>
            </a:r>
            <a:r>
              <a:rPr lang="de-DE" sz="1800" b="1" dirty="0" err="1" smtClean="0"/>
              <a:t>projects</a:t>
            </a:r>
            <a:endParaRPr lang="de-DE" sz="1800" b="1" dirty="0" smtClean="0"/>
          </a:p>
          <a:p>
            <a:r>
              <a:rPr lang="de-DE" sz="1800" b="1" dirty="0" smtClean="0"/>
              <a:t>(2nd </a:t>
            </a:r>
            <a:r>
              <a:rPr lang="de-DE" sz="1800" b="1" dirty="0" err="1" smtClean="0"/>
              <a:t>wave</a:t>
            </a:r>
            <a:r>
              <a:rPr lang="de-DE" sz="1800" b="1" dirty="0" smtClean="0"/>
              <a:t>)</a:t>
            </a:r>
            <a:endParaRPr lang="en-GB" sz="18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090918" y="2406030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800" b="1" dirty="0" smtClean="0"/>
              <a:t>Pilot </a:t>
            </a:r>
            <a:r>
              <a:rPr lang="de-DE" sz="1800" b="1" dirty="0" err="1" smtClean="0"/>
              <a:t>projects</a:t>
            </a:r>
            <a:endParaRPr lang="de-DE" sz="1800" b="1" dirty="0" smtClean="0"/>
          </a:p>
          <a:p>
            <a:pPr algn="r"/>
            <a:r>
              <a:rPr lang="de-DE" sz="1800" b="1" dirty="0" smtClean="0"/>
              <a:t>(3rd </a:t>
            </a:r>
            <a:r>
              <a:rPr lang="de-DE" sz="1800" b="1" dirty="0" err="1" smtClean="0"/>
              <a:t>wave</a:t>
            </a:r>
            <a:r>
              <a:rPr lang="de-DE" sz="1800" b="1" dirty="0" smtClean="0"/>
              <a:t>)</a:t>
            </a:r>
            <a:endParaRPr lang="en-GB" sz="1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79726" y="6292593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2017</a:t>
            </a:r>
            <a:endParaRPr lang="en-GB" sz="2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472789" y="6292593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2019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1628" y="2882791"/>
            <a:ext cx="3709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b="1" dirty="0" smtClean="0">
                <a:solidFill>
                  <a:srgbClr val="FFFFFF"/>
                </a:solidFill>
              </a:rPr>
              <a:t>Project design,</a:t>
            </a:r>
          </a:p>
          <a:p>
            <a:pPr algn="ctr"/>
            <a:r>
              <a:rPr lang="de-DE" sz="1800" b="1" dirty="0" err="1" smtClean="0">
                <a:solidFill>
                  <a:srgbClr val="FFFFFF"/>
                </a:solidFill>
              </a:rPr>
              <a:t>stakeholder</a:t>
            </a:r>
            <a:r>
              <a:rPr lang="de-DE" sz="1800" b="1" dirty="0" smtClean="0">
                <a:solidFill>
                  <a:srgbClr val="FFFFFF"/>
                </a:solidFill>
              </a:rPr>
              <a:t> </a:t>
            </a:r>
            <a:r>
              <a:rPr lang="de-DE" sz="1800" b="1" dirty="0" err="1" smtClean="0">
                <a:solidFill>
                  <a:srgbClr val="FFFFFF"/>
                </a:solidFill>
              </a:rPr>
              <a:t>engagement</a:t>
            </a:r>
            <a:r>
              <a:rPr lang="de-DE" sz="1800" b="1" dirty="0" smtClean="0">
                <a:solidFill>
                  <a:srgbClr val="FFFFFF"/>
                </a:solidFill>
              </a:rPr>
              <a:t>, </a:t>
            </a:r>
          </a:p>
          <a:p>
            <a:pPr algn="ctr"/>
            <a:r>
              <a:rPr lang="de-DE" sz="1800" b="1" dirty="0" err="1">
                <a:solidFill>
                  <a:srgbClr val="FFFFFF"/>
                </a:solidFill>
              </a:rPr>
              <a:t>p</a:t>
            </a:r>
            <a:r>
              <a:rPr lang="de-DE" sz="1800" b="1" dirty="0" err="1" smtClean="0">
                <a:solidFill>
                  <a:srgbClr val="FFFFFF"/>
                </a:solidFill>
              </a:rPr>
              <a:t>ilot</a:t>
            </a:r>
            <a:r>
              <a:rPr lang="de-DE" sz="1800" b="1" dirty="0" smtClean="0">
                <a:solidFill>
                  <a:srgbClr val="FFFFFF"/>
                </a:solidFill>
              </a:rPr>
              <a:t> </a:t>
            </a:r>
            <a:r>
              <a:rPr lang="de-DE" sz="1800" b="1" dirty="0" err="1" smtClean="0">
                <a:solidFill>
                  <a:srgbClr val="FFFFFF"/>
                </a:solidFill>
              </a:rPr>
              <a:t>project</a:t>
            </a:r>
            <a:r>
              <a:rPr lang="de-DE" sz="1800" b="1" dirty="0" smtClean="0">
                <a:solidFill>
                  <a:srgbClr val="FFFFFF"/>
                </a:solidFill>
              </a:rPr>
              <a:t> </a:t>
            </a:r>
            <a:r>
              <a:rPr lang="de-DE" sz="1800" b="1" dirty="0" err="1" smtClean="0">
                <a:solidFill>
                  <a:srgbClr val="FFFFFF"/>
                </a:solidFill>
              </a:rPr>
              <a:t>definitions</a:t>
            </a:r>
            <a:endParaRPr lang="en-GB" sz="1800" b="1" dirty="0">
              <a:solidFill>
                <a:srgbClr val="FFFFFF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 flipV="1">
            <a:off x="781050" y="3861048"/>
            <a:ext cx="334566" cy="176822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F549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 flipV="1">
            <a:off x="1724025" y="3895725"/>
            <a:ext cx="66675" cy="159067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F549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 flipH="1" flipV="1">
            <a:off x="2543176" y="3886200"/>
            <a:ext cx="95249" cy="12287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F549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Box 49"/>
          <p:cNvSpPr txBox="1"/>
          <p:nvPr/>
        </p:nvSpPr>
        <p:spPr>
          <a:xfrm>
            <a:off x="6588224" y="3258850"/>
            <a:ext cx="2555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800" b="1" dirty="0" err="1" smtClean="0"/>
              <a:t>Lessons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learned</a:t>
            </a:r>
            <a:r>
              <a:rPr lang="de-DE" sz="1800" b="1" dirty="0" smtClean="0"/>
              <a:t>,</a:t>
            </a:r>
          </a:p>
          <a:p>
            <a:pPr algn="r"/>
            <a:r>
              <a:rPr lang="de-DE" sz="1800" b="1" dirty="0" err="1"/>
              <a:t>m</a:t>
            </a:r>
            <a:r>
              <a:rPr lang="de-DE" sz="1800" b="1" dirty="0" err="1" smtClean="0"/>
              <a:t>aturity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reached</a:t>
            </a:r>
            <a:r>
              <a:rPr lang="de-DE" sz="1800" b="1" dirty="0" smtClean="0"/>
              <a:t>, </a:t>
            </a:r>
          </a:p>
          <a:p>
            <a:pPr algn="r"/>
            <a:r>
              <a:rPr lang="de-DE" sz="1800" b="1" dirty="0" err="1"/>
              <a:t>r</a:t>
            </a:r>
            <a:r>
              <a:rPr lang="de-DE" sz="1800" b="1" dirty="0" err="1" smtClean="0"/>
              <a:t>eplication</a:t>
            </a:r>
            <a:r>
              <a:rPr lang="de-DE" sz="1800" b="1" dirty="0" smtClean="0"/>
              <a:t> &amp;</a:t>
            </a:r>
          </a:p>
          <a:p>
            <a:pPr algn="r"/>
            <a:r>
              <a:rPr lang="de-DE" sz="1800" b="1" dirty="0" err="1" smtClean="0"/>
              <a:t>further</a:t>
            </a:r>
            <a:r>
              <a:rPr lang="de-DE" sz="1800" b="1" dirty="0" smtClean="0"/>
              <a:t> roll-out</a:t>
            </a:r>
            <a:endParaRPr lang="en-GB" sz="1800" b="1" dirty="0"/>
          </a:p>
        </p:txBody>
      </p:sp>
      <p:cxnSp>
        <p:nvCxnSpPr>
          <p:cNvPr id="51" name="Straight Connector 50"/>
          <p:cNvCxnSpPr/>
          <p:nvPr/>
        </p:nvCxnSpPr>
        <p:spPr bwMode="auto">
          <a:xfrm flipH="1" flipV="1">
            <a:off x="6935019" y="3052362"/>
            <a:ext cx="456381" cy="23376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F549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 flipH="1" flipV="1">
            <a:off x="7727678" y="2712227"/>
            <a:ext cx="120922" cy="58342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F549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8324850" y="2552700"/>
            <a:ext cx="180975" cy="7810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F549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Rounded Rectangle 60"/>
          <p:cNvSpPr/>
          <p:nvPr/>
        </p:nvSpPr>
        <p:spPr bwMode="auto">
          <a:xfrm>
            <a:off x="7577683" y="4557614"/>
            <a:ext cx="1331641" cy="894776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€ 1 </a:t>
            </a:r>
            <a:r>
              <a:rPr lang="de-DE" sz="1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billion</a:t>
            </a:r>
            <a:endParaRPr lang="de-DE" sz="1600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  <a:endParaRPr lang="de-DE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  <a:endParaRPr lang="en-GB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ounded Rectangle 63"/>
          <p:cNvSpPr/>
          <p:nvPr/>
        </p:nvSpPr>
        <p:spPr bwMode="auto">
          <a:xfrm>
            <a:off x="6066674" y="5063518"/>
            <a:ext cx="1331640" cy="894776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de-DE" sz="1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endParaRPr lang="de-DE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engaged</a:t>
            </a:r>
            <a:endParaRPr lang="de-DE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  <a:endParaRPr lang="en-GB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103825" y="2708920"/>
            <a:ext cx="3697473" cy="1027856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the EIP-SCC roadmap at https://goo.gl/atm2T6</a:t>
            </a:r>
          </a:p>
        </p:txBody>
      </p:sp>
    </p:spTree>
    <p:extLst>
      <p:ext uri="{BB962C8B-B14F-4D97-AF65-F5344CB8AC3E}">
        <p14:creationId xmlns:p14="http://schemas.microsoft.com/office/powerpoint/2010/main" val="608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4" grpId="0" animBg="1"/>
      <p:bldP spid="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U:\001 SUBJECT MATTERS\003 SET-Plan\017 EIP SCC - Smart Cities and Communities\Pictures\Scaled for PPT\ThinkstockPhotos-4788004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" y="129320"/>
            <a:ext cx="9145293" cy="762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0" y="957262"/>
            <a:ext cx="9143999" cy="6000129"/>
          </a:xfrm>
          <a:prstGeom prst="rect">
            <a:avLst/>
          </a:prstGeom>
          <a:gradFill>
            <a:gsLst>
              <a:gs pos="30000">
                <a:srgbClr val="FFFFFF">
                  <a:alpha val="0"/>
                </a:srgbClr>
              </a:gs>
              <a:gs pos="55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/>
            <a:endParaRPr lang="en-GB" sz="3000" smtClean="0"/>
          </a:p>
        </p:txBody>
      </p:sp>
      <p:sp>
        <p:nvSpPr>
          <p:cNvPr id="23" name="Rectangle 22"/>
          <p:cNvSpPr/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9" name="Rechteck 148"/>
          <p:cNvSpPr/>
          <p:nvPr/>
        </p:nvSpPr>
        <p:spPr bwMode="auto">
          <a:xfrm>
            <a:off x="0" y="2251066"/>
            <a:ext cx="9144000" cy="42919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44000" tIns="144000" rIns="360000" bIns="144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5220000" indent="-342900">
              <a:spcBef>
                <a:spcPts val="12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r>
              <a:rPr lang="en-GB" sz="2000" b="1" dirty="0" smtClean="0">
                <a:latin typeface="Arial"/>
                <a:cs typeface="Arial"/>
              </a:rPr>
              <a:t>Practical </a:t>
            </a:r>
            <a:r>
              <a:rPr lang="en-GB" sz="2000" b="1" dirty="0" smtClean="0">
                <a:solidFill>
                  <a:srgbClr val="67A91F"/>
                </a:solidFill>
                <a:latin typeface="Arial"/>
                <a:cs typeface="Arial"/>
              </a:rPr>
              <a:t>knowledge</a:t>
            </a:r>
            <a:r>
              <a:rPr lang="en-GB" sz="2000" b="1" dirty="0" smtClean="0">
                <a:latin typeface="Arial"/>
                <a:cs typeface="Arial"/>
              </a:rPr>
              <a:t> sharing</a:t>
            </a:r>
          </a:p>
          <a:p>
            <a:pPr marL="5220000" indent="-342900">
              <a:spcBef>
                <a:spcPts val="12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r>
              <a:rPr lang="de-DE" sz="2000" b="1" dirty="0" err="1" smtClean="0">
                <a:solidFill>
                  <a:srgbClr val="67A91F"/>
                </a:solidFill>
                <a:latin typeface="Arial"/>
                <a:cs typeface="Arial"/>
              </a:rPr>
              <a:t>Capacity</a:t>
            </a:r>
            <a:r>
              <a:rPr lang="de-DE" sz="2000" b="1" dirty="0" smtClean="0"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building</a:t>
            </a:r>
            <a:endParaRPr lang="en-GB" sz="2000" b="1" dirty="0" smtClean="0">
              <a:latin typeface="Arial"/>
              <a:cs typeface="Arial"/>
            </a:endParaRPr>
          </a:p>
          <a:p>
            <a:pPr marL="5220000" indent="-342900">
              <a:spcBef>
                <a:spcPts val="12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r>
              <a:rPr lang="en-GB" sz="2000" b="1" dirty="0" smtClean="0">
                <a:solidFill>
                  <a:srgbClr val="67A91F"/>
                </a:solidFill>
                <a:latin typeface="Arial"/>
                <a:cs typeface="Arial"/>
              </a:rPr>
              <a:t>Partnering</a:t>
            </a:r>
            <a:r>
              <a:rPr lang="en-GB" sz="2000" b="1" dirty="0" smtClean="0">
                <a:latin typeface="Arial"/>
                <a:cs typeface="Arial"/>
              </a:rPr>
              <a:t> for EU or other projects</a:t>
            </a:r>
          </a:p>
          <a:p>
            <a:pPr marL="5220000" indent="-342900">
              <a:spcBef>
                <a:spcPts val="12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r>
              <a:rPr lang="en-GB" sz="2000" b="1" dirty="0" smtClean="0">
                <a:latin typeface="Arial"/>
                <a:cs typeface="Arial"/>
              </a:rPr>
              <a:t>Bundling of demand enables </a:t>
            </a:r>
            <a:r>
              <a:rPr lang="en-GB" sz="2000" b="1" dirty="0" smtClean="0">
                <a:solidFill>
                  <a:srgbClr val="67A91F"/>
                </a:solidFill>
                <a:latin typeface="Arial"/>
                <a:cs typeface="Arial"/>
              </a:rPr>
              <a:t>easier access to</a:t>
            </a:r>
            <a:r>
              <a:rPr lang="en-GB" sz="2000" b="1" dirty="0" smtClean="0">
                <a:latin typeface="Arial"/>
                <a:cs typeface="Arial"/>
              </a:rPr>
              <a:t> all </a:t>
            </a:r>
            <a:r>
              <a:rPr lang="en-GB" sz="2000" b="1" dirty="0" smtClean="0">
                <a:solidFill>
                  <a:srgbClr val="67A91F"/>
                </a:solidFill>
                <a:latin typeface="Arial"/>
                <a:cs typeface="Arial"/>
              </a:rPr>
              <a:t>funding</a:t>
            </a:r>
            <a:r>
              <a:rPr lang="en-GB" sz="2000" b="1" dirty="0" smtClean="0">
                <a:latin typeface="Arial"/>
                <a:cs typeface="Arial"/>
              </a:rPr>
              <a:t> sources</a:t>
            </a:r>
          </a:p>
          <a:p>
            <a:pPr marL="5220000" indent="-342900">
              <a:spcBef>
                <a:spcPts val="12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r>
              <a:rPr lang="de-DE" sz="2000" b="1" dirty="0" err="1" smtClean="0">
                <a:latin typeface="Arial"/>
                <a:cs typeface="Arial"/>
              </a:rPr>
              <a:t>Gaining</a:t>
            </a:r>
            <a:r>
              <a:rPr lang="de-DE" sz="2000" b="1" dirty="0" smtClean="0">
                <a:latin typeface="Arial"/>
                <a:cs typeface="Arial"/>
              </a:rPr>
              <a:t> </a:t>
            </a:r>
            <a:r>
              <a:rPr lang="de-DE" sz="2000" b="1" dirty="0" err="1" smtClean="0">
                <a:solidFill>
                  <a:srgbClr val="67A91F"/>
                </a:solidFill>
                <a:latin typeface="Arial"/>
                <a:cs typeface="Arial"/>
              </a:rPr>
              <a:t>visibility</a:t>
            </a:r>
            <a:r>
              <a:rPr lang="de-DE" sz="2000" b="1" dirty="0" smtClean="0">
                <a:solidFill>
                  <a:srgbClr val="67A91F"/>
                </a:solidFill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for</a:t>
            </a:r>
            <a:r>
              <a:rPr lang="de-DE" sz="2000" b="1" dirty="0" smtClean="0"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your</a:t>
            </a:r>
            <a:r>
              <a:rPr lang="de-DE" sz="2000" b="1" dirty="0" smtClean="0"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city</a:t>
            </a:r>
            <a:r>
              <a:rPr lang="de-DE" sz="2000" b="1" dirty="0" smtClean="0">
                <a:latin typeface="Arial"/>
                <a:cs typeface="Arial"/>
              </a:rPr>
              <a:t>, </a:t>
            </a:r>
            <a:r>
              <a:rPr lang="de-DE" sz="2000" b="1" dirty="0" err="1" smtClean="0">
                <a:latin typeface="Arial"/>
                <a:cs typeface="Arial"/>
              </a:rPr>
              <a:t>project</a:t>
            </a:r>
            <a:r>
              <a:rPr lang="de-DE" sz="2000" b="1" dirty="0" smtClean="0">
                <a:latin typeface="Arial"/>
                <a:cs typeface="Arial"/>
              </a:rPr>
              <a:t>, </a:t>
            </a:r>
            <a:r>
              <a:rPr lang="de-DE" sz="2000" b="1" dirty="0" err="1" smtClean="0">
                <a:latin typeface="Arial"/>
                <a:cs typeface="Arial"/>
              </a:rPr>
              <a:t>association</a:t>
            </a:r>
            <a:r>
              <a:rPr lang="de-DE" sz="2000" b="1" dirty="0" smtClean="0">
                <a:latin typeface="Arial"/>
                <a:cs typeface="Arial"/>
              </a:rPr>
              <a:t>, </a:t>
            </a:r>
            <a:r>
              <a:rPr lang="de-DE" sz="2000" b="1" dirty="0" err="1" smtClean="0">
                <a:latin typeface="Arial"/>
                <a:cs typeface="Arial"/>
              </a:rPr>
              <a:t>company</a:t>
            </a:r>
            <a:r>
              <a:rPr lang="de-DE" sz="2000" b="1" dirty="0" smtClean="0">
                <a:latin typeface="Arial"/>
                <a:cs typeface="Arial"/>
              </a:rPr>
              <a:t>, etc.</a:t>
            </a:r>
          </a:p>
        </p:txBody>
      </p:sp>
      <p:sp>
        <p:nvSpPr>
          <p:cNvPr id="48" name="Rechteck 68"/>
          <p:cNvSpPr/>
          <p:nvPr/>
        </p:nvSpPr>
        <p:spPr bwMode="auto">
          <a:xfrm>
            <a:off x="0" y="1412776"/>
            <a:ext cx="9144000" cy="72170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  <a:gs pos="50000">
                <a:schemeClr val="bg1">
                  <a:alpha val="9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44000" tIns="144000" rIns="144000" bIns="1440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de-DE" sz="2800" b="1" dirty="0" err="1" smtClean="0">
                <a:latin typeface="Arial"/>
                <a:cs typeface="Arial"/>
              </a:rPr>
              <a:t>Why</a:t>
            </a:r>
            <a:r>
              <a:rPr lang="de-DE" sz="2800" b="1" dirty="0" smtClean="0">
                <a:latin typeface="Arial"/>
                <a:cs typeface="Arial"/>
              </a:rPr>
              <a:t> </a:t>
            </a:r>
            <a:r>
              <a:rPr lang="de-DE" sz="2800" b="1" dirty="0" err="1" smtClean="0">
                <a:latin typeface="Arial"/>
                <a:cs typeface="Arial"/>
              </a:rPr>
              <a:t>being</a:t>
            </a:r>
            <a:r>
              <a:rPr lang="de-DE" sz="2800" b="1" dirty="0" smtClean="0">
                <a:latin typeface="Arial"/>
                <a:cs typeface="Arial"/>
              </a:rPr>
              <a:t> </a:t>
            </a:r>
            <a:r>
              <a:rPr lang="de-DE" sz="2800" b="1" dirty="0" err="1" smtClean="0">
                <a:latin typeface="Arial"/>
                <a:cs typeface="Arial"/>
              </a:rPr>
              <a:t>involved</a:t>
            </a:r>
            <a:r>
              <a:rPr lang="de-DE" sz="2800" b="1" dirty="0" smtClean="0">
                <a:latin typeface="Arial"/>
                <a:cs typeface="Arial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949200" y="244800"/>
            <a:ext cx="1440000" cy="6630663"/>
            <a:chOff x="3949200" y="244800"/>
            <a:chExt cx="1440000" cy="6630663"/>
          </a:xfrm>
        </p:grpSpPr>
        <p:sp>
          <p:nvSpPr>
            <p:cNvPr id="10" name="Rectangle 9"/>
            <p:cNvSpPr/>
            <p:nvPr/>
          </p:nvSpPr>
          <p:spPr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00">
                <a:solidFill>
                  <a:srgbClr val="FFFFFF"/>
                </a:solidFill>
              </a:endParaRPr>
            </a:p>
          </p:txBody>
        </p:sp>
        <p:pic>
          <p:nvPicPr>
            <p:cNvPr id="11" name="Picture 1" descr="U:\001 SUBJECT MATTERS\003 SET-Plan\017 EIP SCC - Smart Cities and Communities\Pictures\EC Logo\EN\LOGO CE_Vertical_EN_quadri_LR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200" y="244800"/>
              <a:ext cx="1440000" cy="999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Foliennummernplatzhalter 4"/>
            <p:cNvSpPr txBox="1">
              <a:spLocks/>
            </p:cNvSpPr>
            <p:nvPr/>
          </p:nvSpPr>
          <p:spPr bwMode="auto"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fld id="{7550DAC1-3237-4742-8D5C-705167448467}" type="slidenum">
                <a:rPr lang="en-GB" smtClean="0">
                  <a:solidFill>
                    <a:srgbClr val="FFFFFF"/>
                  </a:solidFill>
                </a:rPr>
                <a:pPr algn="ctr">
                  <a:defRPr/>
                </a:pPr>
                <a:t>17</a:t>
              </a:fld>
              <a:endParaRPr lang="en-GB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1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U:\001 SUBJECT MATTERS\003 SET-Plan\017 EIP SCC - Smart Cities and Communities\Pictures\Thinkstock Pictures\ThinkstockPhotos-BU008547_Croppe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624" y="-23019"/>
            <a:ext cx="10353248" cy="69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9" name="Rechteck 148"/>
          <p:cNvSpPr/>
          <p:nvPr/>
        </p:nvSpPr>
        <p:spPr bwMode="auto">
          <a:xfrm>
            <a:off x="-252536" y="2191157"/>
            <a:ext cx="9793088" cy="446118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FFFFFF">
                  <a:alpha val="90000"/>
                </a:srgbClr>
              </a:gs>
              <a:gs pos="25000">
                <a:schemeClr val="bg1">
                  <a:alpha val="9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44000" tIns="144000" rIns="144000" bIns="144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240000" indent="-342900">
              <a:spcBef>
                <a:spcPts val="1200"/>
              </a:spcBef>
              <a:buFont typeface="Webdings" panose="05030102010509060703" pitchFamily="18" charset="2"/>
              <a:buChar char="="/>
            </a:pPr>
            <a:endParaRPr lang="en-GB" sz="2400" b="1" dirty="0" smtClean="0">
              <a:latin typeface="Arial"/>
              <a:cs typeface="Arial"/>
            </a:endParaRPr>
          </a:p>
          <a:p>
            <a:pPr marL="3240000" indent="-342900">
              <a:spcBef>
                <a:spcPts val="1200"/>
              </a:spcBef>
              <a:buFont typeface="Webdings" panose="05030102010509060703" pitchFamily="18" charset="2"/>
              <a:buChar char="="/>
            </a:pPr>
            <a:r>
              <a:rPr lang="en-GB" sz="2400" b="1" dirty="0" smtClean="0">
                <a:latin typeface="Arial"/>
                <a:cs typeface="Arial"/>
              </a:rPr>
              <a:t>Create </a:t>
            </a:r>
            <a:r>
              <a:rPr lang="en-GB" sz="2400" b="1" dirty="0">
                <a:latin typeface="Arial"/>
                <a:cs typeface="Arial"/>
              </a:rPr>
              <a:t>a public profile at</a:t>
            </a:r>
            <a:br>
              <a:rPr lang="en-GB" sz="2400" b="1" dirty="0">
                <a:latin typeface="Arial"/>
                <a:cs typeface="Arial"/>
              </a:rPr>
            </a:br>
            <a:r>
              <a:rPr lang="en-GB" sz="2400" b="1" dirty="0">
                <a:solidFill>
                  <a:srgbClr val="67A91F"/>
                </a:solidFill>
                <a:latin typeface="Arial"/>
                <a:cs typeface="Arial"/>
              </a:rPr>
              <a:t>https://</a:t>
            </a:r>
            <a:r>
              <a:rPr lang="en-GB" sz="2400" b="1" dirty="0" smtClean="0">
                <a:solidFill>
                  <a:srgbClr val="67A91F"/>
                </a:solidFill>
                <a:latin typeface="Arial"/>
                <a:cs typeface="Arial"/>
              </a:rPr>
              <a:t>eu-smartcities.eu/content/get-involved-our-initiatives</a:t>
            </a:r>
            <a:endParaRPr lang="en-GB" sz="2400" b="1" dirty="0">
              <a:latin typeface="Arial"/>
              <a:cs typeface="Arial"/>
            </a:endParaRPr>
          </a:p>
          <a:p>
            <a:pPr marL="3240000" indent="-342900">
              <a:spcBef>
                <a:spcPts val="1800"/>
              </a:spcBef>
              <a:buFont typeface="Webdings" panose="05030102010509060703" pitchFamily="18" charset="2"/>
              <a:buChar char="="/>
            </a:pPr>
            <a:r>
              <a:rPr lang="en-GB" sz="2400" b="1" dirty="0" smtClean="0">
                <a:latin typeface="Arial"/>
                <a:cs typeface="Arial"/>
              </a:rPr>
              <a:t>Join </a:t>
            </a:r>
            <a:r>
              <a:rPr lang="en-GB" sz="2400" b="1" dirty="0">
                <a:latin typeface="Arial"/>
                <a:cs typeface="Arial"/>
              </a:rPr>
              <a:t>an existing </a:t>
            </a:r>
            <a:r>
              <a:rPr lang="en-GB" sz="2400" b="1" dirty="0" smtClean="0">
                <a:latin typeface="Arial"/>
                <a:cs typeface="Arial"/>
              </a:rPr>
              <a:t> commitment or an initiative.</a:t>
            </a:r>
            <a:endParaRPr lang="en-GB" sz="2400" b="1" dirty="0">
              <a:latin typeface="Arial"/>
              <a:cs typeface="Arial"/>
            </a:endParaRPr>
          </a:p>
          <a:p>
            <a:pPr marL="3240000" indent="-342900">
              <a:spcBef>
                <a:spcPts val="1800"/>
              </a:spcBef>
              <a:buFont typeface="Webdings" panose="05030102010509060703" pitchFamily="18" charset="2"/>
              <a:buChar char="="/>
            </a:pPr>
            <a:r>
              <a:rPr lang="en-GB" sz="2400" b="1" dirty="0" smtClean="0">
                <a:latin typeface="Arial"/>
                <a:cs typeface="Arial"/>
              </a:rPr>
              <a:t>Join </a:t>
            </a:r>
            <a:r>
              <a:rPr lang="en-GB" sz="2400" b="1" dirty="0">
                <a:latin typeface="Arial"/>
                <a:cs typeface="Arial"/>
              </a:rPr>
              <a:t>an Action Cluster to provide your specific </a:t>
            </a:r>
            <a:r>
              <a:rPr lang="en-GB" sz="2400" b="1" dirty="0" smtClean="0">
                <a:latin typeface="Arial"/>
                <a:cs typeface="Arial"/>
              </a:rPr>
              <a:t>expertise on a certain issue. </a:t>
            </a:r>
          </a:p>
          <a:p>
            <a:pPr marL="2897100">
              <a:spcBef>
                <a:spcPts val="1800"/>
              </a:spcBef>
            </a:pPr>
            <a:endParaRPr lang="de-DE" sz="2400" b="1" dirty="0" smtClean="0">
              <a:latin typeface="Arial"/>
              <a:cs typeface="Arial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107504" y="2596819"/>
            <a:ext cx="2304256" cy="3600401"/>
          </a:xfrm>
          <a:prstGeom prst="downArrow">
            <a:avLst/>
          </a:prstGeom>
          <a:solidFill>
            <a:srgbClr val="0F5494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600"/>
              </a:spcBef>
            </a:pPr>
            <a:endParaRPr lang="en-GB" sz="3600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hteck 68"/>
          <p:cNvSpPr/>
          <p:nvPr/>
        </p:nvSpPr>
        <p:spPr bwMode="auto">
          <a:xfrm>
            <a:off x="0" y="1412776"/>
            <a:ext cx="9144000" cy="72170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  <a:gs pos="50000">
                <a:schemeClr val="bg1">
                  <a:alpha val="9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44000" tIns="144000" rIns="144000" bIns="1440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de-DE" sz="2800" b="1" dirty="0" err="1" smtClean="0">
                <a:latin typeface="Arial"/>
                <a:cs typeface="Arial"/>
              </a:rPr>
              <a:t>How</a:t>
            </a:r>
            <a:r>
              <a:rPr lang="de-DE" sz="2800" b="1" dirty="0" smtClean="0">
                <a:latin typeface="Arial"/>
                <a:cs typeface="Arial"/>
              </a:rPr>
              <a:t> </a:t>
            </a:r>
            <a:r>
              <a:rPr lang="de-DE" sz="2800" b="1" dirty="0" err="1" smtClean="0">
                <a:latin typeface="Arial"/>
                <a:cs typeface="Arial"/>
              </a:rPr>
              <a:t>to</a:t>
            </a:r>
            <a:r>
              <a:rPr lang="de-DE" sz="2800" b="1" dirty="0" smtClean="0">
                <a:latin typeface="Arial"/>
                <a:cs typeface="Arial"/>
              </a:rPr>
              <a:t> </a:t>
            </a:r>
            <a:r>
              <a:rPr lang="de-DE" sz="2800" b="1" dirty="0" err="1" smtClean="0">
                <a:latin typeface="Arial"/>
                <a:cs typeface="Arial"/>
              </a:rPr>
              <a:t>join</a:t>
            </a:r>
            <a:r>
              <a:rPr lang="de-DE" sz="2800" b="1" dirty="0" smtClean="0">
                <a:latin typeface="Arial"/>
                <a:cs typeface="Arial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57000" y="6659563"/>
            <a:ext cx="630000" cy="215900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FFFFFF"/>
              </a:solidFill>
            </a:endParaRPr>
          </a:p>
        </p:txBody>
      </p:sp>
      <p:pic>
        <p:nvPicPr>
          <p:cNvPr id="13" name="Picture 1" descr="U:\001 SUBJECT MATTERS\003 SET-Plan\017 EIP SCC - Smart Cities and Communities\Pictures\EC Logo\EN\LOGO CE_Vertical_EN_quadri_L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00" y="244800"/>
            <a:ext cx="1440000" cy="9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liennummernplatzhalter 4"/>
          <p:cNvSpPr txBox="1">
            <a:spLocks/>
          </p:cNvSpPr>
          <p:nvPr/>
        </p:nvSpPr>
        <p:spPr bwMode="auto">
          <a:xfrm>
            <a:off x="4257000" y="6659563"/>
            <a:ext cx="630000" cy="215900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7550DAC1-3237-4742-8D5C-705167448467}" type="slidenum">
              <a:rPr lang="en-GB" smtClean="0">
                <a:solidFill>
                  <a:srgbClr val="FFFFFF"/>
                </a:solidFill>
              </a:rPr>
              <a:pPr algn="ctr">
                <a:defRPr/>
              </a:pPr>
              <a:t>18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0" name="Picture 3" descr="\\net1.cec.eu.int\inea\Unit\R\R1\Strategic Planning and Communication\Communication\events\2016\20160928_H2020_Transport_Infoday\Presentations\Template\H2020_Blue_box_EMP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6" b="75832"/>
          <a:stretch>
            <a:fillRect/>
          </a:stretch>
        </p:blipFill>
        <p:spPr bwMode="auto">
          <a:xfrm>
            <a:off x="0" y="-9525"/>
            <a:ext cx="91440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8" y="-6350"/>
            <a:ext cx="167322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42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001 SUBJECT MATTERS\003 SET-Plan\017 EIP SCC - Smart Cities and Communities\Pictures\h20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92" y="1351177"/>
            <a:ext cx="7779216" cy="53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 bwMode="auto">
          <a:xfrm>
            <a:off x="26460" y="-362198"/>
            <a:ext cx="9117540" cy="1319462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1" name="Foliennummernplatzhalter 4"/>
          <p:cNvSpPr txBox="1">
            <a:spLocks/>
          </p:cNvSpPr>
          <p:nvPr/>
        </p:nvSpPr>
        <p:spPr bwMode="auto">
          <a:xfrm>
            <a:off x="7010400" y="6597352"/>
            <a:ext cx="2133600" cy="2606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550DAC1-3237-4742-8D5C-705167448467}" type="slidenum">
              <a:rPr lang="en-GB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257000" y="6659563"/>
            <a:ext cx="630000" cy="215900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6" name="Picture 1" descr="U:\001 SUBJECT MATTERS\003 SET-Plan\017 EIP SCC - Smart Cities and Communities\Pictures\EC Logo\EN\LOGO CE_Vertical_EN_quadri_L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00" y="244800"/>
            <a:ext cx="1440000" cy="9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50252" y="4581128"/>
            <a:ext cx="64434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THE FRAMEWORK PROGRAMME FOR RESEARCH AND INNOVATION</a:t>
            </a:r>
          </a:p>
          <a:p>
            <a:pPr algn="ctr"/>
            <a:endParaRPr lang="de-DE" sz="1800" b="1" dirty="0" smtClean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de-DE" sz="1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de-DE" sz="18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 rot="753642">
            <a:off x="7142839" y="2893529"/>
            <a:ext cx="1729593" cy="1555918"/>
          </a:xfrm>
          <a:prstGeom prst="ellipse">
            <a:avLst/>
          </a:prstGeom>
          <a:solidFill>
            <a:srgbClr val="0F5494"/>
          </a:solidFill>
          <a:ln>
            <a:headEnd type="none" w="med" len="med"/>
            <a:tailEnd type="none" w="med" len="med"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€ </a:t>
            </a:r>
            <a:r>
              <a:rPr kumimoji="0" lang="de-DE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/>
              <a:t>billion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</a:t>
            </a:r>
            <a:r>
              <a:rPr lang="de-DE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otal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 rot="753642">
            <a:off x="6683762" y="890317"/>
            <a:ext cx="1842231" cy="1692310"/>
          </a:xfrm>
          <a:prstGeom prst="ellipse">
            <a:avLst/>
          </a:prstGeom>
          <a:solidFill>
            <a:srgbClr val="0F5494"/>
          </a:solidFill>
          <a:ln>
            <a:headEnd type="none" w="med" len="med"/>
            <a:tailEnd type="none" w="med" len="med"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€ </a:t>
            </a:r>
            <a:r>
              <a:rPr lang="de-DE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5.9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smtClean="0"/>
              <a:t>billion</a:t>
            </a:r>
          </a:p>
          <a:p>
            <a:pPr algn="ctr"/>
            <a:r>
              <a:rPr lang="fr-FR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ENERGY</a:t>
            </a:r>
            <a:endParaRPr lang="en-GB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43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001 SUBJECT MATTERS\003 SET-Plan\017 EIP SCC - Smart Cities and Communities\Pictures\Thinkstock Pictures\ThinkstockPhotos-BU008547_Croppe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2" y="774285"/>
            <a:ext cx="9164162" cy="611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 bwMode="auto">
          <a:xfrm>
            <a:off x="152760" y="1052737"/>
            <a:ext cx="4734240" cy="5714776"/>
          </a:xfrm>
          <a:prstGeom prst="roundRect">
            <a:avLst/>
          </a:prstGeom>
          <a:solidFill>
            <a:srgbClr val="FFFF00">
              <a:alpha val="8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-20162" y="-1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FF"/>
                </a:solidFill>
              </a:rPr>
              <a:t>    EU Challenges</a:t>
            </a:r>
            <a:endParaRPr lang="en-US" sz="3200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949200" y="244800"/>
            <a:ext cx="1440000" cy="6630663"/>
            <a:chOff x="3949200" y="244800"/>
            <a:chExt cx="1440000" cy="6630663"/>
          </a:xfrm>
        </p:grpSpPr>
        <p:sp>
          <p:nvSpPr>
            <p:cNvPr id="14" name="Rectangle 13"/>
            <p:cNvSpPr/>
            <p:nvPr/>
          </p:nvSpPr>
          <p:spPr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00">
                <a:solidFill>
                  <a:srgbClr val="FFFFFF"/>
                </a:solidFill>
              </a:endParaRPr>
            </a:p>
          </p:txBody>
        </p:sp>
        <p:pic>
          <p:nvPicPr>
            <p:cNvPr id="15" name="Picture 1" descr="U:\001 SUBJECT MATTERS\003 SET-Plan\017 EIP SCC - Smart Cities and Communities\Pictures\EC Logo\EN\LOGO CE_Vertical_EN_quadri_LR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200" y="244800"/>
              <a:ext cx="1440000" cy="999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oliennummernplatzhalter 4"/>
            <p:cNvSpPr txBox="1">
              <a:spLocks/>
            </p:cNvSpPr>
            <p:nvPr/>
          </p:nvSpPr>
          <p:spPr bwMode="auto"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fld id="{7550DAC1-3237-4742-8D5C-705167448467}" type="slidenum">
                <a:rPr lang="en-GB" smtClean="0">
                  <a:solidFill>
                    <a:srgbClr val="FFFFFF"/>
                  </a:solidFill>
                </a:rPr>
                <a:pPr algn="ctr">
                  <a:defRPr/>
                </a:pPr>
                <a:t>2</a:t>
              </a:fld>
              <a:endParaRPr lang="en-GB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8" name="Image 9" descr="5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98" y="3710331"/>
            <a:ext cx="2111163" cy="2111163"/>
          </a:xfrm>
          <a:prstGeom prst="rect">
            <a:avLst/>
          </a:prstGeom>
          <a:effectLst>
            <a:outerShdw blurRad="127000" sx="110000" sy="110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268208" y="1700808"/>
            <a:ext cx="298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odernise </a:t>
            </a:r>
            <a:r>
              <a:rPr lang="en-GB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economy </a:t>
            </a:r>
            <a:r>
              <a:rPr lang="en-GB" sz="1700" dirty="0">
                <a:solidFill>
                  <a:srgbClr val="316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bringing down greenhouse gas emissions while </a:t>
            </a:r>
            <a:r>
              <a:rPr lang="en-GB" sz="1700" dirty="0" smtClean="0">
                <a:solidFill>
                  <a:srgbClr val="316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jobs and growth</a:t>
            </a:r>
            <a:endParaRPr lang="en-GB" sz="1700" dirty="0">
              <a:solidFill>
                <a:srgbClr val="3166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192151" y="3024247"/>
            <a:ext cx="29887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 smtClean="0">
                <a:solidFill>
                  <a:srgbClr val="316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EU as the </a:t>
            </a:r>
            <a:r>
              <a:rPr lang="en-GB" sz="1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leader on renewable energy and placing energy efficiency </a:t>
            </a:r>
            <a:r>
              <a:rPr lang="en-GB" sz="1700" b="1" dirty="0" smtClean="0">
                <a:solidFill>
                  <a:srgbClr val="316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GB" sz="1700" dirty="0" smtClean="0">
                <a:solidFill>
                  <a:srgbClr val="316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new technologies and industrial leadership</a:t>
            </a:r>
            <a:endParaRPr lang="en-GB" sz="1700" dirty="0">
              <a:solidFill>
                <a:srgbClr val="3166C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8208" y="5022996"/>
            <a:ext cx="298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 socially fair transition</a:t>
            </a:r>
            <a:r>
              <a:rPr lang="en-GB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smtClean="0">
                <a:solidFill>
                  <a:srgbClr val="316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regions, cities and consumers play an active role</a:t>
            </a:r>
            <a:endParaRPr lang="en-GB" sz="1700" dirty="0">
              <a:solidFill>
                <a:srgbClr val="3166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0" y="3112222"/>
            <a:ext cx="884128" cy="10998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0" y="1700808"/>
            <a:ext cx="935992" cy="9359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17006"/>
            <a:ext cx="884128" cy="9994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92945" y="2013757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</a:rPr>
              <a:t>ENERGY UNION</a:t>
            </a:r>
            <a:endParaRPr lang="en-GB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6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Bild 1" descr="5_scaled_for_pp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8640" y="936105"/>
            <a:ext cx="14258125" cy="5949279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8" name="Rectangle 147"/>
          <p:cNvSpPr/>
          <p:nvPr/>
        </p:nvSpPr>
        <p:spPr>
          <a:xfrm>
            <a:off x="4257000" y="6659563"/>
            <a:ext cx="630000" cy="215900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0" y="3177091"/>
            <a:ext cx="9144000" cy="423035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  <a:gs pos="25000">
                <a:schemeClr val="bg1">
                  <a:alpha val="9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44000" tIns="144000" rIns="144000" bIns="144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346325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Horizon 2020 is the biggest EU Research and Innovation </a:t>
            </a:r>
            <a:r>
              <a:rPr lang="en-US" sz="2400" dirty="0" err="1" smtClean="0"/>
              <a:t>programme</a:t>
            </a:r>
            <a:endParaRPr lang="en-US" sz="2400" dirty="0" smtClean="0"/>
          </a:p>
          <a:p>
            <a:pPr marL="2346325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Nearly </a:t>
            </a:r>
            <a:r>
              <a:rPr lang="en-US" sz="2400" dirty="0"/>
              <a:t>€80 billion of funding available over 7 years (2014 to 2020</a:t>
            </a:r>
            <a:r>
              <a:rPr lang="en-US" sz="2400" dirty="0" smtClean="0"/>
              <a:t>)</a:t>
            </a:r>
          </a:p>
          <a:p>
            <a:pPr marL="2346325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Promises </a:t>
            </a:r>
            <a:r>
              <a:rPr lang="en-US" sz="2400" dirty="0"/>
              <a:t>more breakthroughs, discoveries and world-firsts by taking great ideas from the lab to the market</a:t>
            </a:r>
            <a:endParaRPr lang="en-US" sz="2400" dirty="0" smtClean="0"/>
          </a:p>
          <a:p>
            <a:pPr marL="2346325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186000">
              <a:spcBef>
                <a:spcPts val="1200"/>
              </a:spcBef>
            </a:pPr>
            <a:endParaRPr kumimoji="0" lang="de-DE" sz="2400" b="1" i="0" u="none" strike="noStrike" cap="none" normalizeH="0" baseline="0" dirty="0" smtClean="0">
              <a:ln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87" name="Rechteck 86"/>
          <p:cNvSpPr/>
          <p:nvPr/>
        </p:nvSpPr>
        <p:spPr bwMode="auto">
          <a:xfrm>
            <a:off x="0" y="1443554"/>
            <a:ext cx="9144000" cy="660144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  <a:gs pos="15000">
                <a:schemeClr val="bg1">
                  <a:alpha val="9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44000" tIns="144000" rIns="144000" bIns="144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2400" b="1" i="0" u="none" strike="noStrike" cap="none" normalizeH="0" baseline="0" dirty="0" err="1" smtClean="0">
                <a:ln>
                  <a:noFill/>
                </a:ln>
                <a:effectLst/>
                <a:latin typeface="Arial"/>
                <a:cs typeface="Arial"/>
              </a:rPr>
              <a:t>What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 EU </a:t>
            </a:r>
            <a:r>
              <a:rPr kumimoji="0" lang="de-DE" sz="2400" b="1" i="0" u="none" strike="noStrike" cap="none" normalizeH="0" baseline="0" dirty="0" err="1" smtClean="0">
                <a:ln>
                  <a:noFill/>
                </a:ln>
                <a:effectLst/>
                <a:latin typeface="Arial"/>
                <a:cs typeface="Arial"/>
              </a:rPr>
              <a:t>does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de-DE" sz="2400" b="1" i="0" u="none" strike="noStrike" cap="none" normalizeH="0" baseline="0" dirty="0" err="1" smtClean="0">
                <a:ln>
                  <a:noFill/>
                </a:ln>
                <a:effectLst/>
                <a:latin typeface="Arial"/>
                <a:cs typeface="Arial"/>
              </a:rPr>
              <a:t>through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de-DE" sz="2400" b="1" i="0" u="none" strike="noStrike" cap="none" normalizeH="0" baseline="0" dirty="0" err="1" smtClean="0">
                <a:ln>
                  <a:noFill/>
                </a:ln>
                <a:effectLst/>
                <a:latin typeface="Arial"/>
                <a:cs typeface="Arial"/>
              </a:rPr>
              <a:t>the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de-DE" sz="2400" b="1" i="0" u="none" strike="noStrike" cap="none" normalizeH="0" baseline="0" dirty="0" err="1" smtClean="0">
                <a:ln>
                  <a:noFill/>
                </a:ln>
                <a:effectLst/>
                <a:latin typeface="Arial"/>
                <a:cs typeface="Arial"/>
              </a:rPr>
              <a:t>energy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de-DE" sz="2400" b="1" i="0" u="none" strike="noStrike" cap="none" normalizeH="0" baseline="0" dirty="0" err="1" smtClean="0">
                <a:ln>
                  <a:noFill/>
                </a:ln>
                <a:effectLst/>
                <a:latin typeface="Arial"/>
                <a:cs typeface="Arial"/>
              </a:rPr>
              <a:t>research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de-DE" sz="2400" b="1" i="0" u="none" strike="noStrike" cap="none" normalizeH="0" baseline="0" dirty="0" err="1" smtClean="0">
                <a:ln>
                  <a:noFill/>
                </a:ln>
                <a:effectLst/>
                <a:latin typeface="Arial"/>
                <a:cs typeface="Arial"/>
              </a:rPr>
              <a:t>programme</a:t>
            </a:r>
            <a:endParaRPr kumimoji="0" lang="de-DE" sz="2400" b="1" i="0" u="none" strike="noStrike" cap="none" normalizeH="0" baseline="0" dirty="0" smtClean="0">
              <a:ln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010400" y="6597352"/>
            <a:ext cx="2133600" cy="260648"/>
          </a:xfrm>
        </p:spPr>
        <p:txBody>
          <a:bodyPr lIns="0" tIns="0" bIns="0"/>
          <a:lstStyle/>
          <a:p>
            <a:pPr>
              <a:defRPr/>
            </a:pPr>
            <a:fld id="{7550DAC1-3237-4742-8D5C-705167448467}" type="slidenum">
              <a:rPr lang="en-GB" smtClean="0">
                <a:solidFill>
                  <a:srgbClr val="0F5494"/>
                </a:solidFill>
              </a:rPr>
              <a:pPr>
                <a:defRPr/>
              </a:pPr>
              <a:t>20</a:t>
            </a:fld>
            <a:endParaRPr lang="en-GB" dirty="0">
              <a:solidFill>
                <a:srgbClr val="0F5494"/>
              </a:solidFill>
            </a:endParaRPr>
          </a:p>
        </p:txBody>
      </p:sp>
      <p:pic>
        <p:nvPicPr>
          <p:cNvPr id="321" name="Picture 1" descr="U:\001 SUBJECT MATTERS\003 SET-Plan\017 EIP SCC - Smart Cities and Communities\Pictures\EC Logo\EN\LOGO CE_Vertical_EN_quadri_L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00" y="244800"/>
            <a:ext cx="1440000" cy="9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14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72"/>
          <p:cNvGrpSpPr>
            <a:grpSpLocks/>
          </p:cNvGrpSpPr>
          <p:nvPr/>
        </p:nvGrpSpPr>
        <p:grpSpPr bwMode="auto">
          <a:xfrm>
            <a:off x="74252" y="2034513"/>
            <a:ext cx="3228943" cy="2076907"/>
            <a:chOff x="690564" y="1119188"/>
            <a:chExt cx="7688118" cy="5061093"/>
          </a:xfrm>
        </p:grpSpPr>
        <p:pic>
          <p:nvPicPr>
            <p:cNvPr id="32" name="Picture 53" descr="P:\2500NEU\04 Eigene MA\Iglar\CONCERTOplus\Site visits\c+ presentation\europe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0564" y="1119188"/>
              <a:ext cx="7688118" cy="506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AutoShape 4"/>
            <p:cNvSpPr>
              <a:spLocks noChangeArrowheads="1"/>
            </p:cNvSpPr>
            <p:nvPr/>
          </p:nvSpPr>
          <p:spPr bwMode="auto">
            <a:xfrm>
              <a:off x="4211573" y="3644971"/>
              <a:ext cx="100010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34" name="AutoShape 5"/>
            <p:cNvSpPr>
              <a:spLocks noChangeArrowheads="1"/>
            </p:cNvSpPr>
            <p:nvPr/>
          </p:nvSpPr>
          <p:spPr bwMode="auto">
            <a:xfrm>
              <a:off x="2411382" y="2997253"/>
              <a:ext cx="100010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>
              <a:off x="3319415" y="3573532"/>
              <a:ext cx="100010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36" name="AutoShape 7"/>
            <p:cNvSpPr>
              <a:spLocks noChangeArrowheads="1"/>
            </p:cNvSpPr>
            <p:nvPr/>
          </p:nvSpPr>
          <p:spPr bwMode="auto">
            <a:xfrm>
              <a:off x="3059070" y="4265702"/>
              <a:ext cx="100010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37" name="AutoShape 8"/>
            <p:cNvSpPr>
              <a:spLocks noChangeArrowheads="1"/>
            </p:cNvSpPr>
            <p:nvPr/>
          </p:nvSpPr>
          <p:spPr bwMode="auto">
            <a:xfrm>
              <a:off x="2384394" y="2897238"/>
              <a:ext cx="100011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38" name="AutoShape 9"/>
            <p:cNvSpPr>
              <a:spLocks noChangeArrowheads="1"/>
            </p:cNvSpPr>
            <p:nvPr/>
          </p:nvSpPr>
          <p:spPr bwMode="auto">
            <a:xfrm>
              <a:off x="2124049" y="3644971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39" name="AutoShape 10"/>
            <p:cNvSpPr>
              <a:spLocks noChangeArrowheads="1"/>
            </p:cNvSpPr>
            <p:nvPr/>
          </p:nvSpPr>
          <p:spPr bwMode="auto">
            <a:xfrm>
              <a:off x="2959059" y="3041704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40" name="AutoShape 11"/>
            <p:cNvSpPr>
              <a:spLocks noChangeArrowheads="1"/>
            </p:cNvSpPr>
            <p:nvPr/>
          </p:nvSpPr>
          <p:spPr bwMode="auto">
            <a:xfrm>
              <a:off x="2916197" y="4005345"/>
              <a:ext cx="100010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41" name="AutoShape 12"/>
            <p:cNvSpPr>
              <a:spLocks noChangeArrowheads="1"/>
            </p:cNvSpPr>
            <p:nvPr/>
          </p:nvSpPr>
          <p:spPr bwMode="auto">
            <a:xfrm>
              <a:off x="3132093" y="4768953"/>
              <a:ext cx="100010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42" name="AutoShape 13"/>
            <p:cNvSpPr>
              <a:spLocks noChangeArrowheads="1"/>
            </p:cNvSpPr>
            <p:nvPr/>
          </p:nvSpPr>
          <p:spPr bwMode="auto">
            <a:xfrm>
              <a:off x="3851217" y="2320959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43" name="AutoShape 14"/>
            <p:cNvSpPr>
              <a:spLocks noChangeArrowheads="1"/>
            </p:cNvSpPr>
            <p:nvPr/>
          </p:nvSpPr>
          <p:spPr bwMode="auto">
            <a:xfrm>
              <a:off x="3708344" y="1312868"/>
              <a:ext cx="100011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44" name="AutoShape 15"/>
            <p:cNvSpPr>
              <a:spLocks noChangeArrowheads="1"/>
            </p:cNvSpPr>
            <p:nvPr/>
          </p:nvSpPr>
          <p:spPr bwMode="auto">
            <a:xfrm>
              <a:off x="3392438" y="2997253"/>
              <a:ext cx="100010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45" name="AutoShape 16"/>
            <p:cNvSpPr>
              <a:spLocks noChangeArrowheads="1"/>
            </p:cNvSpPr>
            <p:nvPr/>
          </p:nvSpPr>
          <p:spPr bwMode="auto">
            <a:xfrm>
              <a:off x="3059070" y="2997253"/>
              <a:ext cx="100010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46" name="AutoShape 17"/>
            <p:cNvSpPr>
              <a:spLocks noChangeArrowheads="1"/>
            </p:cNvSpPr>
            <p:nvPr/>
          </p:nvSpPr>
          <p:spPr bwMode="auto">
            <a:xfrm>
              <a:off x="3851217" y="2492414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47" name="AutoShape 18"/>
            <p:cNvSpPr>
              <a:spLocks noChangeArrowheads="1"/>
            </p:cNvSpPr>
            <p:nvPr/>
          </p:nvSpPr>
          <p:spPr bwMode="auto">
            <a:xfrm>
              <a:off x="3779781" y="2536865"/>
              <a:ext cx="100010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48" name="AutoShape 19"/>
            <p:cNvSpPr>
              <a:spLocks noChangeArrowheads="1"/>
            </p:cNvSpPr>
            <p:nvPr/>
          </p:nvSpPr>
          <p:spPr bwMode="auto">
            <a:xfrm>
              <a:off x="1808143" y="4408581"/>
              <a:ext cx="100010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49" name="AutoShape 20"/>
            <p:cNvSpPr>
              <a:spLocks noChangeArrowheads="1"/>
            </p:cNvSpPr>
            <p:nvPr/>
          </p:nvSpPr>
          <p:spPr bwMode="auto">
            <a:xfrm>
              <a:off x="3428950" y="2465426"/>
              <a:ext cx="100011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50" name="AutoShape 21"/>
            <p:cNvSpPr>
              <a:spLocks noChangeArrowheads="1"/>
            </p:cNvSpPr>
            <p:nvPr/>
          </p:nvSpPr>
          <p:spPr bwMode="auto">
            <a:xfrm>
              <a:off x="3995677" y="3976769"/>
              <a:ext cx="100010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51" name="AutoShape 22"/>
            <p:cNvSpPr>
              <a:spLocks noChangeArrowheads="1"/>
            </p:cNvSpPr>
            <p:nvPr/>
          </p:nvSpPr>
          <p:spPr bwMode="auto">
            <a:xfrm>
              <a:off x="3347989" y="3689423"/>
              <a:ext cx="100010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52" name="AutoShape 23"/>
            <p:cNvSpPr>
              <a:spLocks noChangeArrowheads="1"/>
            </p:cNvSpPr>
            <p:nvPr/>
          </p:nvSpPr>
          <p:spPr bwMode="auto">
            <a:xfrm>
              <a:off x="2095475" y="4697514"/>
              <a:ext cx="100011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53" name="AutoShape 24"/>
            <p:cNvSpPr>
              <a:spLocks noChangeArrowheads="1"/>
            </p:cNvSpPr>
            <p:nvPr/>
          </p:nvSpPr>
          <p:spPr bwMode="auto">
            <a:xfrm>
              <a:off x="1835130" y="4553047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54" name="AutoShape 25"/>
            <p:cNvSpPr>
              <a:spLocks noChangeArrowheads="1"/>
            </p:cNvSpPr>
            <p:nvPr/>
          </p:nvSpPr>
          <p:spPr bwMode="auto">
            <a:xfrm>
              <a:off x="2671727" y="4221251"/>
              <a:ext cx="100010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55" name="AutoShape 26"/>
            <p:cNvSpPr>
              <a:spLocks noChangeArrowheads="1"/>
            </p:cNvSpPr>
            <p:nvPr/>
          </p:nvSpPr>
          <p:spPr bwMode="auto">
            <a:xfrm>
              <a:off x="2555841" y="4121235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56" name="AutoShape 27"/>
            <p:cNvSpPr>
              <a:spLocks noChangeArrowheads="1"/>
            </p:cNvSpPr>
            <p:nvPr/>
          </p:nvSpPr>
          <p:spPr bwMode="auto">
            <a:xfrm>
              <a:off x="3995677" y="2420975"/>
              <a:ext cx="100010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57" name="AutoShape 28"/>
            <p:cNvSpPr>
              <a:spLocks noChangeArrowheads="1"/>
            </p:cNvSpPr>
            <p:nvPr/>
          </p:nvSpPr>
          <p:spPr bwMode="auto">
            <a:xfrm>
              <a:off x="2947947" y="3113144"/>
              <a:ext cx="100010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58" name="AutoShape 29"/>
            <p:cNvSpPr>
              <a:spLocks noChangeArrowheads="1"/>
            </p:cNvSpPr>
            <p:nvPr/>
          </p:nvSpPr>
          <p:spPr bwMode="auto">
            <a:xfrm>
              <a:off x="1752581" y="4319678"/>
              <a:ext cx="100011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59" name="AutoShape 30"/>
            <p:cNvSpPr>
              <a:spLocks noChangeArrowheads="1"/>
            </p:cNvSpPr>
            <p:nvPr/>
          </p:nvSpPr>
          <p:spPr bwMode="auto">
            <a:xfrm>
              <a:off x="2024039" y="4768953"/>
              <a:ext cx="100010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60" name="Rectangle 32"/>
            <p:cNvSpPr>
              <a:spLocks noChangeArrowheads="1"/>
            </p:cNvSpPr>
            <p:nvPr/>
          </p:nvSpPr>
          <p:spPr bwMode="auto">
            <a:xfrm>
              <a:off x="5815976" y="1258888"/>
              <a:ext cx="2336800" cy="36036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r>
                <a:rPr lang="de-DE" sz="700" dirty="0">
                  <a:solidFill>
                    <a:srgbClr val="FFFFFF"/>
                  </a:solidFill>
                </a:rPr>
                <a:t>      </a:t>
              </a:r>
              <a:r>
                <a:rPr lang="de-DE" sz="700" dirty="0" smtClean="0">
                  <a:solidFill>
                    <a:srgbClr val="000000"/>
                  </a:solidFill>
                </a:rPr>
                <a:t>CONCERTO CITIES</a:t>
              </a:r>
              <a:endParaRPr lang="en-US" sz="700" dirty="0">
                <a:solidFill>
                  <a:srgbClr val="000000"/>
                </a:solidFill>
              </a:endParaRPr>
            </a:p>
          </p:txBody>
        </p:sp>
        <p:sp>
          <p:nvSpPr>
            <p:cNvPr id="61" name="AutoShape 33"/>
            <p:cNvSpPr>
              <a:spLocks noChangeArrowheads="1"/>
            </p:cNvSpPr>
            <p:nvPr/>
          </p:nvSpPr>
          <p:spPr bwMode="auto">
            <a:xfrm>
              <a:off x="5901010" y="1313661"/>
              <a:ext cx="215896" cy="215906"/>
            </a:xfrm>
            <a:prstGeom prst="star5">
              <a:avLst/>
            </a:prstGeom>
            <a:solidFill>
              <a:srgbClr val="FFEE00"/>
            </a:solidFill>
            <a:ln w="9525">
              <a:solidFill>
                <a:srgbClr val="FFEE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62" name="Rectangle 34"/>
            <p:cNvSpPr>
              <a:spLocks noChangeArrowheads="1"/>
            </p:cNvSpPr>
            <p:nvPr/>
          </p:nvSpPr>
          <p:spPr bwMode="auto">
            <a:xfrm>
              <a:off x="5907088" y="1690688"/>
              <a:ext cx="2335212" cy="53816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r>
                <a:rPr lang="en-US" sz="700" dirty="0">
                  <a:solidFill>
                    <a:srgbClr val="000000"/>
                  </a:solidFill>
                </a:rPr>
                <a:t>58 </a:t>
              </a:r>
              <a:r>
                <a:rPr lang="en-US" sz="700" dirty="0" smtClean="0">
                  <a:solidFill>
                    <a:srgbClr val="000000"/>
                  </a:solidFill>
                </a:rPr>
                <a:t>communities</a:t>
              </a:r>
              <a:endParaRPr lang="en-US" sz="700" dirty="0">
                <a:solidFill>
                  <a:srgbClr val="000000"/>
                </a:solidFill>
              </a:endParaRPr>
            </a:p>
            <a:p>
              <a:r>
                <a:rPr lang="en-US" sz="700" dirty="0">
                  <a:solidFill>
                    <a:srgbClr val="000000"/>
                  </a:solidFill>
                </a:rPr>
                <a:t>23 countries</a:t>
              </a:r>
            </a:p>
          </p:txBody>
        </p:sp>
        <p:sp>
          <p:nvSpPr>
            <p:cNvPr id="63" name="AutoShape 36"/>
            <p:cNvSpPr>
              <a:spLocks noChangeArrowheads="1"/>
            </p:cNvSpPr>
            <p:nvPr/>
          </p:nvSpPr>
          <p:spPr bwMode="auto">
            <a:xfrm>
              <a:off x="4040126" y="3141720"/>
              <a:ext cx="100010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64" name="AutoShape 37"/>
            <p:cNvSpPr>
              <a:spLocks noChangeArrowheads="1"/>
            </p:cNvSpPr>
            <p:nvPr/>
          </p:nvSpPr>
          <p:spPr bwMode="auto">
            <a:xfrm>
              <a:off x="3030495" y="3438591"/>
              <a:ext cx="100010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65" name="AutoShape 38"/>
            <p:cNvSpPr>
              <a:spLocks noChangeArrowheads="1"/>
            </p:cNvSpPr>
            <p:nvPr/>
          </p:nvSpPr>
          <p:spPr bwMode="auto">
            <a:xfrm>
              <a:off x="4384607" y="4014870"/>
              <a:ext cx="100011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66" name="AutoShape 39"/>
            <p:cNvSpPr>
              <a:spLocks noChangeArrowheads="1"/>
            </p:cNvSpPr>
            <p:nvPr/>
          </p:nvSpPr>
          <p:spPr bwMode="auto">
            <a:xfrm>
              <a:off x="1879579" y="2420975"/>
              <a:ext cx="100011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67" name="AutoShape 40"/>
            <p:cNvSpPr>
              <a:spLocks noChangeArrowheads="1"/>
            </p:cNvSpPr>
            <p:nvPr/>
          </p:nvSpPr>
          <p:spPr bwMode="auto">
            <a:xfrm>
              <a:off x="1692257" y="2492414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68" name="AutoShape 41"/>
            <p:cNvSpPr>
              <a:spLocks noChangeArrowheads="1"/>
            </p:cNvSpPr>
            <p:nvPr/>
          </p:nvSpPr>
          <p:spPr bwMode="auto">
            <a:xfrm>
              <a:off x="3924240" y="4192675"/>
              <a:ext cx="100011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69" name="AutoShape 42"/>
            <p:cNvSpPr>
              <a:spLocks noChangeArrowheads="1"/>
            </p:cNvSpPr>
            <p:nvPr/>
          </p:nvSpPr>
          <p:spPr bwMode="auto">
            <a:xfrm>
              <a:off x="3176542" y="4337141"/>
              <a:ext cx="100010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70" name="AutoShape 43"/>
            <p:cNvSpPr>
              <a:spLocks noChangeArrowheads="1"/>
            </p:cNvSpPr>
            <p:nvPr/>
          </p:nvSpPr>
          <p:spPr bwMode="auto">
            <a:xfrm>
              <a:off x="4965621" y="4800704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71" name="AutoShape 44"/>
            <p:cNvSpPr>
              <a:spLocks noChangeArrowheads="1"/>
            </p:cNvSpPr>
            <p:nvPr/>
          </p:nvSpPr>
          <p:spPr bwMode="auto">
            <a:xfrm>
              <a:off x="4067113" y="3860877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72" name="AutoShape 45"/>
            <p:cNvSpPr>
              <a:spLocks noChangeArrowheads="1"/>
            </p:cNvSpPr>
            <p:nvPr/>
          </p:nvSpPr>
          <p:spPr bwMode="auto">
            <a:xfrm>
              <a:off x="4067113" y="3933905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73" name="AutoShape 46"/>
            <p:cNvSpPr>
              <a:spLocks noChangeArrowheads="1"/>
            </p:cNvSpPr>
            <p:nvPr/>
          </p:nvSpPr>
          <p:spPr bwMode="auto">
            <a:xfrm>
              <a:off x="3779781" y="3905329"/>
              <a:ext cx="100010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74" name="AutoShape 47"/>
            <p:cNvSpPr>
              <a:spLocks noChangeArrowheads="1"/>
            </p:cNvSpPr>
            <p:nvPr/>
          </p:nvSpPr>
          <p:spPr bwMode="auto">
            <a:xfrm>
              <a:off x="3786131" y="2608305"/>
              <a:ext cx="100010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75" name="AutoShape 48"/>
            <p:cNvSpPr>
              <a:spLocks noChangeArrowheads="1"/>
            </p:cNvSpPr>
            <p:nvPr/>
          </p:nvSpPr>
          <p:spPr bwMode="auto">
            <a:xfrm>
              <a:off x="3709932" y="2514639"/>
              <a:ext cx="100010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76" name="AutoShape 49"/>
            <p:cNvSpPr>
              <a:spLocks noChangeArrowheads="1"/>
            </p:cNvSpPr>
            <p:nvPr/>
          </p:nvSpPr>
          <p:spPr bwMode="auto">
            <a:xfrm>
              <a:off x="3059070" y="3933905"/>
              <a:ext cx="100010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77" name="AutoShape 50"/>
            <p:cNvSpPr>
              <a:spLocks noChangeArrowheads="1"/>
            </p:cNvSpPr>
            <p:nvPr/>
          </p:nvSpPr>
          <p:spPr bwMode="auto">
            <a:xfrm>
              <a:off x="3032082" y="3257610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78" name="AutoShape 51"/>
            <p:cNvSpPr>
              <a:spLocks noChangeArrowheads="1"/>
            </p:cNvSpPr>
            <p:nvPr/>
          </p:nvSpPr>
          <p:spPr bwMode="auto">
            <a:xfrm>
              <a:off x="3419425" y="3429065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79" name="AutoShape 52"/>
            <p:cNvSpPr>
              <a:spLocks noChangeArrowheads="1"/>
            </p:cNvSpPr>
            <p:nvPr/>
          </p:nvSpPr>
          <p:spPr bwMode="auto">
            <a:xfrm>
              <a:off x="3132093" y="3068693"/>
              <a:ext cx="100010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80" name="AutoShape 53"/>
            <p:cNvSpPr>
              <a:spLocks noChangeArrowheads="1"/>
            </p:cNvSpPr>
            <p:nvPr/>
          </p:nvSpPr>
          <p:spPr bwMode="auto">
            <a:xfrm>
              <a:off x="3733744" y="2643231"/>
              <a:ext cx="100011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81" name="AutoShape 54"/>
            <p:cNvSpPr>
              <a:spLocks noChangeArrowheads="1"/>
            </p:cNvSpPr>
            <p:nvPr/>
          </p:nvSpPr>
          <p:spPr bwMode="auto">
            <a:xfrm>
              <a:off x="2887623" y="2997253"/>
              <a:ext cx="100010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82" name="AutoShape 49"/>
            <p:cNvSpPr>
              <a:spLocks noChangeArrowheads="1"/>
            </p:cNvSpPr>
            <p:nvPr/>
          </p:nvSpPr>
          <p:spPr bwMode="auto">
            <a:xfrm>
              <a:off x="2981283" y="3968831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83" name="AutoShape 21"/>
            <p:cNvSpPr>
              <a:spLocks noChangeArrowheads="1"/>
            </p:cNvSpPr>
            <p:nvPr/>
          </p:nvSpPr>
          <p:spPr bwMode="auto">
            <a:xfrm>
              <a:off x="4038538" y="4038682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84" name="AutoShape 41"/>
            <p:cNvSpPr>
              <a:spLocks noChangeArrowheads="1"/>
            </p:cNvSpPr>
            <p:nvPr/>
          </p:nvSpPr>
          <p:spPr bwMode="auto">
            <a:xfrm>
              <a:off x="4038538" y="4624487"/>
              <a:ext cx="100011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85" name="AutoShape 14"/>
            <p:cNvSpPr>
              <a:spLocks noChangeArrowheads="1"/>
            </p:cNvSpPr>
            <p:nvPr/>
          </p:nvSpPr>
          <p:spPr bwMode="auto">
            <a:xfrm>
              <a:off x="4724325" y="1371607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86" name="AutoShape 14"/>
            <p:cNvSpPr>
              <a:spLocks noChangeArrowheads="1"/>
            </p:cNvSpPr>
            <p:nvPr/>
          </p:nvSpPr>
          <p:spPr bwMode="auto">
            <a:xfrm>
              <a:off x="3352751" y="1805007"/>
              <a:ext cx="100011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87" name="AutoShape 38"/>
            <p:cNvSpPr>
              <a:spLocks noChangeArrowheads="1"/>
            </p:cNvSpPr>
            <p:nvPr/>
          </p:nvSpPr>
          <p:spPr bwMode="auto">
            <a:xfrm>
              <a:off x="4419531" y="3962480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88" name="AutoShape 36"/>
            <p:cNvSpPr>
              <a:spLocks noChangeArrowheads="1"/>
            </p:cNvSpPr>
            <p:nvPr/>
          </p:nvSpPr>
          <p:spPr bwMode="auto">
            <a:xfrm>
              <a:off x="4852911" y="2719433"/>
              <a:ext cx="100010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89" name="AutoShape 28"/>
            <p:cNvSpPr>
              <a:spLocks noChangeArrowheads="1"/>
            </p:cNvSpPr>
            <p:nvPr/>
          </p:nvSpPr>
          <p:spPr bwMode="auto">
            <a:xfrm>
              <a:off x="2795550" y="3252848"/>
              <a:ext cx="100010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90" name="AutoShape 18"/>
            <p:cNvSpPr>
              <a:spLocks noChangeArrowheads="1"/>
            </p:cNvSpPr>
            <p:nvPr/>
          </p:nvSpPr>
          <p:spPr bwMode="auto">
            <a:xfrm>
              <a:off x="3733744" y="2590842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91" name="AutoShape 38"/>
            <p:cNvSpPr>
              <a:spLocks noChangeArrowheads="1"/>
            </p:cNvSpPr>
            <p:nvPr/>
          </p:nvSpPr>
          <p:spPr bwMode="auto">
            <a:xfrm>
              <a:off x="4471918" y="4167274"/>
              <a:ext cx="100010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92" name="AutoShape 38"/>
            <p:cNvSpPr>
              <a:spLocks noChangeArrowheads="1"/>
            </p:cNvSpPr>
            <p:nvPr/>
          </p:nvSpPr>
          <p:spPr bwMode="auto">
            <a:xfrm>
              <a:off x="4267134" y="3862466"/>
              <a:ext cx="100011" cy="100015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  <p:sp>
          <p:nvSpPr>
            <p:cNvPr id="93" name="AutoShape 12"/>
            <p:cNvSpPr>
              <a:spLocks noChangeArrowheads="1"/>
            </p:cNvSpPr>
            <p:nvPr/>
          </p:nvSpPr>
          <p:spPr bwMode="auto">
            <a:xfrm>
              <a:off x="3428950" y="4648300"/>
              <a:ext cx="100011" cy="100016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900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383353" y="1634403"/>
            <a:ext cx="165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CONCERTO</a:t>
            </a:r>
            <a:endParaRPr lang="en-GB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554468" y="1618431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</a:t>
            </a:r>
            <a:r>
              <a:rPr lang="fr-BE" sz="1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r>
              <a:rPr lang="fr-BE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H2020</a:t>
            </a:r>
            <a:endParaRPr lang="en-GB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0" name="Table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564967"/>
              </p:ext>
            </p:extLst>
          </p:nvPr>
        </p:nvGraphicFramePr>
        <p:xfrm>
          <a:off x="86893" y="4653136"/>
          <a:ext cx="8712969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648"/>
                <a:gridCol w="1774553"/>
                <a:gridCol w="2881112"/>
                <a:gridCol w="2653656"/>
              </a:tblGrid>
              <a:tr h="319718">
                <a:tc>
                  <a:txBody>
                    <a:bodyPr/>
                    <a:lstStyle/>
                    <a:p>
                      <a:pPr algn="ctr"/>
                      <a:endParaRPr lang="en-GB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 smtClean="0">
                          <a:solidFill>
                            <a:srgbClr val="0070C0"/>
                          </a:solidFill>
                        </a:rPr>
                        <a:t>CONCERTO </a:t>
                      </a:r>
                    </a:p>
                    <a:p>
                      <a:pPr algn="ctr"/>
                      <a:r>
                        <a:rPr lang="fr-BE" sz="1200" dirty="0" smtClean="0">
                          <a:solidFill>
                            <a:srgbClr val="0070C0"/>
                          </a:solidFill>
                        </a:rPr>
                        <a:t>(2005-2009)</a:t>
                      </a:r>
                      <a:endParaRPr lang="en-GB" sz="1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 err="1" smtClean="0">
                          <a:solidFill>
                            <a:srgbClr val="0070C0"/>
                          </a:solidFill>
                        </a:rPr>
                        <a:t>EeB</a:t>
                      </a:r>
                      <a:r>
                        <a:rPr lang="fr-BE" sz="1200" dirty="0" smtClean="0">
                          <a:solidFill>
                            <a:srgbClr val="0070C0"/>
                          </a:solidFill>
                        </a:rPr>
                        <a:t> PPP (2010-2013)</a:t>
                      </a:r>
                      <a:endParaRPr lang="en-GB" sz="1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 smtClean="0">
                          <a:solidFill>
                            <a:srgbClr val="0070C0"/>
                          </a:solidFill>
                        </a:rPr>
                        <a:t>Smart </a:t>
                      </a:r>
                      <a:r>
                        <a:rPr lang="fr-BE" sz="1200" dirty="0" err="1" smtClean="0">
                          <a:solidFill>
                            <a:srgbClr val="0070C0"/>
                          </a:solidFill>
                        </a:rPr>
                        <a:t>Cities</a:t>
                      </a:r>
                      <a:r>
                        <a:rPr lang="fr-BE" sz="1200" dirty="0" smtClean="0">
                          <a:solidFill>
                            <a:srgbClr val="0070C0"/>
                          </a:solidFill>
                        </a:rPr>
                        <a:t> and </a:t>
                      </a:r>
                      <a:r>
                        <a:rPr lang="fr-BE" sz="1200" dirty="0" err="1" smtClean="0">
                          <a:solidFill>
                            <a:srgbClr val="0070C0"/>
                          </a:solidFill>
                        </a:rPr>
                        <a:t>Communities</a:t>
                      </a:r>
                      <a:r>
                        <a:rPr lang="fr-BE" sz="1200" dirty="0" smtClean="0">
                          <a:solidFill>
                            <a:srgbClr val="0070C0"/>
                          </a:solidFill>
                        </a:rPr>
                        <a:t> (2014 -</a:t>
                      </a:r>
                      <a:r>
                        <a:rPr lang="fr-BE" sz="12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BE" sz="1200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GB" sz="1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236141">
                <a:tc>
                  <a:txBody>
                    <a:bodyPr/>
                    <a:lstStyle/>
                    <a:p>
                      <a:pPr algn="ctr"/>
                      <a:r>
                        <a:rPr lang="fr-BE" sz="1200" b="1" dirty="0" smtClean="0"/>
                        <a:t>Support</a:t>
                      </a:r>
                      <a:endParaRPr lang="en-GB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b="1" dirty="0" smtClean="0"/>
                        <a:t>175,5 M€</a:t>
                      </a:r>
                      <a:endParaRPr lang="en-GB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b="1" dirty="0" smtClean="0"/>
                        <a:t>216 M€</a:t>
                      </a:r>
                      <a:endParaRPr lang="en-GB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b="1" dirty="0" smtClean="0"/>
                        <a:t>264 M€</a:t>
                      </a:r>
                      <a:endParaRPr lang="en-GB" sz="1300" b="1" dirty="0"/>
                    </a:p>
                  </a:txBody>
                  <a:tcPr/>
                </a:tc>
              </a:tr>
              <a:tr h="236141">
                <a:tc>
                  <a:txBody>
                    <a:bodyPr/>
                    <a:lstStyle/>
                    <a:p>
                      <a:pPr algn="ctr"/>
                      <a:r>
                        <a:rPr lang="fr-BE" sz="1200" b="1" dirty="0" err="1" smtClean="0"/>
                        <a:t>Projects</a:t>
                      </a:r>
                      <a:r>
                        <a:rPr lang="fr-BE" sz="1200" b="1" dirty="0" smtClean="0"/>
                        <a:t>/sites</a:t>
                      </a:r>
                      <a:endParaRPr lang="en-GB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b="1" dirty="0" smtClean="0"/>
                        <a:t>19/58</a:t>
                      </a:r>
                      <a:endParaRPr lang="en-GB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b="1" dirty="0" smtClean="0"/>
                        <a:t>21/63</a:t>
                      </a:r>
                      <a:endParaRPr lang="en-GB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b="1" dirty="0" smtClean="0"/>
                        <a:t>12/37</a:t>
                      </a:r>
                      <a:endParaRPr lang="en-GB" sz="1300" b="1" dirty="0"/>
                    </a:p>
                  </a:txBody>
                  <a:tcPr/>
                </a:tc>
              </a:tr>
              <a:tr h="2361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b="1" dirty="0" smtClean="0">
                          <a:solidFill>
                            <a:schemeClr val="tx1"/>
                          </a:solidFill>
                        </a:rPr>
                        <a:t>M€/</a:t>
                      </a:r>
                      <a:r>
                        <a:rPr lang="fr-BE" sz="1200" b="1" dirty="0" err="1" smtClean="0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en-GB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b="1" dirty="0" smtClean="0"/>
                        <a:t>35,1 M€/y</a:t>
                      </a:r>
                      <a:endParaRPr lang="en-GB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b="1" dirty="0" smtClean="0"/>
                        <a:t>54 M€/y</a:t>
                      </a:r>
                      <a:endParaRPr lang="en-GB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300" b="1" dirty="0" smtClean="0"/>
                        <a:t>66 M€/y</a:t>
                      </a:r>
                      <a:endParaRPr lang="en-GB" sz="13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6" name="TextBox 105"/>
          <p:cNvSpPr txBox="1"/>
          <p:nvPr/>
        </p:nvSpPr>
        <p:spPr>
          <a:xfrm>
            <a:off x="338311" y="1170911"/>
            <a:ext cx="825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006600"/>
                </a:solidFill>
              </a:rPr>
              <a:t>EVOLUTION OF SMART CITIES &amp; </a:t>
            </a:r>
            <a:r>
              <a:rPr lang="fr-BE" sz="2000" b="1" dirty="0" err="1" smtClean="0">
                <a:solidFill>
                  <a:srgbClr val="006600"/>
                </a:solidFill>
              </a:rPr>
              <a:t>Communities</a:t>
            </a:r>
            <a:r>
              <a:rPr lang="fr-BE" sz="2000" b="1" dirty="0" smtClean="0">
                <a:solidFill>
                  <a:srgbClr val="006600"/>
                </a:solidFill>
              </a:rPr>
              <a:t> CONCEPT</a:t>
            </a:r>
            <a:endParaRPr lang="en-GB" sz="2000" b="1" dirty="0">
              <a:solidFill>
                <a:srgbClr val="006600"/>
              </a:solidFill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31" y="2034514"/>
            <a:ext cx="2826644" cy="2184964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3263517" y="1598763"/>
            <a:ext cx="2739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</a:t>
            </a:r>
            <a:r>
              <a:rPr lang="fr-BE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r>
              <a:rPr lang="fr-BE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BE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EeB</a:t>
            </a:r>
            <a:r>
              <a:rPr lang="fr-BE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PPP</a:t>
            </a:r>
            <a:endParaRPr lang="en-GB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 flipV="1">
            <a:off x="2610378" y="1768040"/>
            <a:ext cx="584767" cy="14076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5852937" y="1786489"/>
            <a:ext cx="606475" cy="4029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 bwMode="auto">
          <a:xfrm>
            <a:off x="-18786" y="-356443"/>
            <a:ext cx="9162786" cy="1319462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9" name="Picture 1" descr="U:\001 SUBJECT MATTERS\003 SET-Plan\017 EIP SCC - Smart Cities and Communities\Pictures\EC Logo\EN\LOGO CE_Vertical_EN_quadri_LR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954" y="250555"/>
            <a:ext cx="1447146" cy="9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045054"/>
            <a:ext cx="2652466" cy="219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481633" y="2636912"/>
            <a:ext cx="8064896" cy="3600400"/>
          </a:xfrm>
          <a:prstGeom prst="roundRect">
            <a:avLst/>
          </a:prstGeom>
          <a:solidFill>
            <a:srgbClr val="BDDEFF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76" y="1844824"/>
            <a:ext cx="8229600" cy="936625"/>
          </a:xfrm>
        </p:spPr>
        <p:txBody>
          <a:bodyPr/>
          <a:lstStyle/>
          <a:p>
            <a:r>
              <a:rPr lang="en-US" altLang="en-US" dirty="0" smtClean="0"/>
              <a:t>Lighthouse projects - </a:t>
            </a:r>
            <a:r>
              <a:rPr lang="en-GB" sz="2400" dirty="0" smtClean="0"/>
              <a:t>General </a:t>
            </a:r>
            <a:r>
              <a:rPr lang="en-GB" sz="2400" dirty="0"/>
              <a:t>concept:</a:t>
            </a:r>
            <a:r>
              <a:rPr lang="en-GB" sz="3200" dirty="0"/>
              <a:t/>
            </a:r>
            <a:br>
              <a:rPr lang="en-GB" sz="3200" dirty="0"/>
            </a:br>
            <a:endParaRPr lang="en-US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827584" y="2132856"/>
            <a:ext cx="820891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fr-BE" sz="2400" dirty="0" smtClean="0"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endParaRPr lang="en-GB" sz="2400" dirty="0" smtClean="0">
              <a:latin typeface="+mj-lt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+mj-lt"/>
                <a:ea typeface="+mj-ea"/>
                <a:cs typeface="+mj-cs"/>
              </a:rPr>
              <a:t>Lighthouse </a:t>
            </a:r>
            <a:r>
              <a:rPr lang="en-GB" sz="2400" b="1" dirty="0">
                <a:latin typeface="+mj-lt"/>
                <a:ea typeface="+mj-ea"/>
                <a:cs typeface="+mj-cs"/>
              </a:rPr>
              <a:t>cities </a:t>
            </a:r>
            <a:r>
              <a:rPr lang="en-GB" sz="2400" dirty="0">
                <a:latin typeface="+mj-lt"/>
                <a:ea typeface="+mj-ea"/>
                <a:cs typeface="+mj-cs"/>
              </a:rPr>
              <a:t>leading the way </a:t>
            </a:r>
            <a:r>
              <a:rPr lang="en-GB" sz="2400" dirty="0" smtClean="0">
                <a:latin typeface="+mj-lt"/>
                <a:ea typeface="+mj-ea"/>
                <a:cs typeface="+mj-cs"/>
              </a:rPr>
              <a:t>demonstrating innovative smart city solutions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 smtClean="0">
              <a:latin typeface="+mj-lt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+mj-lt"/>
                <a:ea typeface="+mj-ea"/>
                <a:cs typeface="+mj-cs"/>
              </a:rPr>
              <a:t>Follower cities </a:t>
            </a:r>
            <a:r>
              <a:rPr lang="en-GB" sz="2400" dirty="0" smtClean="0">
                <a:latin typeface="+mj-lt"/>
                <a:ea typeface="+mj-ea"/>
                <a:cs typeface="+mj-cs"/>
              </a:rPr>
              <a:t>learning together with the Lighthouse cities. No first movers risk.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BE" sz="2400" dirty="0">
              <a:latin typeface="+mj-lt"/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BE" sz="2400" dirty="0" smtClean="0">
                <a:latin typeface="+mj-lt"/>
                <a:ea typeface="+mj-ea"/>
                <a:cs typeface="+mj-cs"/>
              </a:rPr>
              <a:t>Close </a:t>
            </a:r>
            <a:r>
              <a:rPr lang="fr-BE" sz="24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collaboration</a:t>
            </a:r>
            <a:r>
              <a:rPr lang="fr-BE" sz="2400" dirty="0" smtClean="0">
                <a:latin typeface="+mj-lt"/>
                <a:ea typeface="+mj-ea"/>
                <a:cs typeface="+mj-cs"/>
              </a:rPr>
              <a:t> </a:t>
            </a:r>
            <a:r>
              <a:rPr lang="fr-BE" sz="2400" dirty="0" err="1" smtClean="0">
                <a:latin typeface="+mj-lt"/>
                <a:ea typeface="+mj-ea"/>
                <a:cs typeface="+mj-cs"/>
              </a:rPr>
              <a:t>among</a:t>
            </a:r>
            <a:r>
              <a:rPr lang="fr-BE" sz="2400" dirty="0" smtClean="0">
                <a:latin typeface="+mj-lt"/>
                <a:ea typeface="+mj-ea"/>
                <a:cs typeface="+mj-cs"/>
              </a:rPr>
              <a:t> </a:t>
            </a:r>
            <a:r>
              <a:rPr lang="fr-BE" sz="2400" dirty="0" err="1" smtClean="0">
                <a:latin typeface="+mj-lt"/>
                <a:ea typeface="+mj-ea"/>
                <a:cs typeface="+mj-cs"/>
              </a:rPr>
              <a:t>cities</a:t>
            </a:r>
            <a:endParaRPr lang="en-GB" sz="24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55576" y="2636912"/>
            <a:ext cx="7200800" cy="331236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228184" y="1268760"/>
            <a:ext cx="2016224" cy="115212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3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539552" y="2276872"/>
            <a:ext cx="8064896" cy="2952328"/>
          </a:xfrm>
          <a:prstGeom prst="roundRect">
            <a:avLst/>
          </a:prstGeom>
          <a:solidFill>
            <a:srgbClr val="BDDEFF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3220" y="2276872"/>
            <a:ext cx="792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facilitate a </a:t>
            </a:r>
            <a:r>
              <a:rPr lang="en-GB" sz="2400" b="1" dirty="0" smtClean="0"/>
              <a:t>successful transformation </a:t>
            </a:r>
            <a:r>
              <a:rPr lang="en-GB" sz="2400" dirty="0" smtClean="0"/>
              <a:t>towards intelligent, user-driven and demand-oriented city infrastructures and services.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form a continuously </a:t>
            </a:r>
            <a:r>
              <a:rPr lang="en-GB" sz="2400" b="1" dirty="0" smtClean="0"/>
              <a:t>growing network of collaboration</a:t>
            </a:r>
            <a:endParaRPr lang="en-GB" sz="2400" dirty="0" smtClean="0"/>
          </a:p>
          <a:p>
            <a:endParaRPr lang="en-GB" sz="2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96752"/>
            <a:ext cx="8229600" cy="936625"/>
          </a:xfrm>
        </p:spPr>
        <p:txBody>
          <a:bodyPr/>
          <a:lstStyle/>
          <a:p>
            <a:r>
              <a:rPr lang="en-US" altLang="en-US" dirty="0" smtClean="0"/>
              <a:t>Lighthouse projects – aims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90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50DAC1-3237-4742-8D5C-705167448467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grpSp>
        <p:nvGrpSpPr>
          <p:cNvPr id="120" name="Group 119"/>
          <p:cNvGrpSpPr/>
          <p:nvPr/>
        </p:nvGrpSpPr>
        <p:grpSpPr>
          <a:xfrm>
            <a:off x="-171988" y="-113353"/>
            <a:ext cx="8173556" cy="7156713"/>
            <a:chOff x="-171988" y="-113353"/>
            <a:chExt cx="8173556" cy="71567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146" y="-113353"/>
              <a:ext cx="8098714" cy="43101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1988" y="2717841"/>
              <a:ext cx="8023899" cy="432551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 bwMode="auto">
          <a:xfrm>
            <a:off x="7843371" y="0"/>
            <a:ext cx="1300629" cy="6858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787930" y="-46657"/>
            <a:ext cx="1356070" cy="71287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8883" y="704500"/>
            <a:ext cx="12827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 smtClean="0"/>
              <a:t>Lead</a:t>
            </a:r>
          </a:p>
          <a:p>
            <a:pPr algn="ctr"/>
            <a:r>
              <a:rPr lang="fr-BE" sz="2000" dirty="0" err="1" smtClean="0"/>
              <a:t>cities</a:t>
            </a:r>
            <a:endParaRPr lang="fr-BE" sz="2000" dirty="0" smtClean="0"/>
          </a:p>
          <a:p>
            <a:pPr algn="ctr"/>
            <a:r>
              <a:rPr lang="fr-BE" sz="2000" dirty="0" smtClean="0"/>
              <a:t>2014-17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7678997" y="3212976"/>
            <a:ext cx="1518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 smtClean="0"/>
              <a:t>  </a:t>
            </a:r>
            <a:r>
              <a:rPr lang="fr-BE" sz="2000" dirty="0" err="1" smtClean="0"/>
              <a:t>Follower</a:t>
            </a:r>
            <a:r>
              <a:rPr lang="fr-BE" sz="2000" dirty="0" smtClean="0"/>
              <a:t> </a:t>
            </a:r>
          </a:p>
          <a:p>
            <a:pPr algn="ctr"/>
            <a:r>
              <a:rPr lang="fr-BE" sz="2000" dirty="0" err="1" smtClean="0"/>
              <a:t>cities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8270251" y="446049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800" dirty="0" smtClean="0"/>
              <a:t>2016</a:t>
            </a:r>
            <a:endParaRPr lang="en-GB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8279713" y="484164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800" dirty="0" smtClean="0"/>
              <a:t>2015</a:t>
            </a:r>
            <a:endParaRPr lang="en-GB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8270250" y="521097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800" dirty="0" smtClean="0"/>
              <a:t>2014</a:t>
            </a:r>
            <a:endParaRPr lang="en-GB" sz="1800" dirty="0"/>
          </a:p>
        </p:txBody>
      </p:sp>
      <p:sp>
        <p:nvSpPr>
          <p:cNvPr id="24" name="5-Point Star 23"/>
          <p:cNvSpPr/>
          <p:nvPr/>
        </p:nvSpPr>
        <p:spPr bwMode="auto">
          <a:xfrm>
            <a:off x="7923024" y="4509658"/>
            <a:ext cx="291259" cy="271010"/>
          </a:xfrm>
          <a:prstGeom prst="star5">
            <a:avLst/>
          </a:prstGeom>
          <a:solidFill>
            <a:srgbClr val="2387F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25" name="5-Point Star 24"/>
          <p:cNvSpPr/>
          <p:nvPr/>
        </p:nvSpPr>
        <p:spPr bwMode="auto">
          <a:xfrm>
            <a:off x="7913645" y="4890806"/>
            <a:ext cx="291259" cy="271010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26" name="5-Point Star 25"/>
          <p:cNvSpPr/>
          <p:nvPr/>
        </p:nvSpPr>
        <p:spPr bwMode="auto">
          <a:xfrm>
            <a:off x="7922027" y="5256961"/>
            <a:ext cx="291259" cy="271010"/>
          </a:xfrm>
          <a:prstGeom prst="star5">
            <a:avLst/>
          </a:prstGeom>
          <a:solidFill>
            <a:srgbClr val="E61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84441"/>
            <a:ext cx="47160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000" b="1" dirty="0" smtClean="0">
                <a:latin typeface="Arial"/>
                <a:cs typeface="Arial"/>
              </a:rPr>
              <a:t>The </a:t>
            </a:r>
            <a:r>
              <a:rPr lang="fr-BE" sz="2000" b="1" dirty="0" err="1" smtClean="0">
                <a:latin typeface="Arial"/>
                <a:cs typeface="Arial"/>
              </a:rPr>
              <a:t>projects</a:t>
            </a:r>
            <a:r>
              <a:rPr lang="fr-BE" sz="2000" b="1" dirty="0" smtClean="0">
                <a:latin typeface="Arial"/>
                <a:cs typeface="Arial"/>
              </a:rPr>
              <a:t> of H2020  (2014-2017) </a:t>
            </a:r>
          </a:p>
          <a:p>
            <a:r>
              <a:rPr lang="fr-BE" sz="2000" b="1" dirty="0" smtClean="0">
                <a:latin typeface="Arial"/>
                <a:cs typeface="Arial"/>
              </a:rPr>
              <a:t>37</a:t>
            </a:r>
            <a:r>
              <a:rPr lang="en-GB" sz="2000" dirty="0" smtClean="0"/>
              <a:t> </a:t>
            </a:r>
            <a:r>
              <a:rPr lang="fr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lead </a:t>
            </a:r>
            <a:r>
              <a:rPr lang="fr-B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endParaRPr lang="fr-BE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fr-B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follower</a:t>
            </a:r>
            <a:r>
              <a:rPr lang="fr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endParaRPr lang="fr-BE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b="1" dirty="0" smtClean="0">
                <a:latin typeface="Arial"/>
                <a:cs typeface="Arial"/>
              </a:rPr>
              <a:t> </a:t>
            </a:r>
            <a:endParaRPr lang="en-GB" sz="2000" dirty="0"/>
          </a:p>
        </p:txBody>
      </p:sp>
      <p:sp>
        <p:nvSpPr>
          <p:cNvPr id="28" name="Flowchart: Connector 27"/>
          <p:cNvSpPr/>
          <p:nvPr/>
        </p:nvSpPr>
        <p:spPr>
          <a:xfrm>
            <a:off x="1434007" y="3121156"/>
            <a:ext cx="792088" cy="79208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 smtClean="0"/>
          </a:p>
          <a:p>
            <a:r>
              <a:rPr lang="en-US" sz="800" dirty="0" smtClean="0"/>
              <a:t>London</a:t>
            </a:r>
            <a:endParaRPr lang="en-US" sz="800" dirty="0"/>
          </a:p>
        </p:txBody>
      </p:sp>
      <p:sp>
        <p:nvSpPr>
          <p:cNvPr id="29" name="Flowchart: Connector 28"/>
          <p:cNvSpPr/>
          <p:nvPr/>
        </p:nvSpPr>
        <p:spPr>
          <a:xfrm>
            <a:off x="153382" y="5707781"/>
            <a:ext cx="432048" cy="432048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2" name="Flowchart: Connector 31"/>
          <p:cNvSpPr/>
          <p:nvPr/>
        </p:nvSpPr>
        <p:spPr>
          <a:xfrm>
            <a:off x="1042397" y="2689108"/>
            <a:ext cx="432048" cy="43204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3" name="Flowchart: Connector 32"/>
          <p:cNvSpPr/>
          <p:nvPr/>
        </p:nvSpPr>
        <p:spPr>
          <a:xfrm>
            <a:off x="4137252" y="3910229"/>
            <a:ext cx="360040" cy="3600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4" name="Flowchart: Connector 33"/>
          <p:cNvSpPr/>
          <p:nvPr/>
        </p:nvSpPr>
        <p:spPr>
          <a:xfrm>
            <a:off x="3092113" y="2786959"/>
            <a:ext cx="360040" cy="3600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5" name="Flowchart: Connector 34"/>
          <p:cNvSpPr/>
          <p:nvPr/>
        </p:nvSpPr>
        <p:spPr>
          <a:xfrm>
            <a:off x="1822408" y="5223744"/>
            <a:ext cx="360040" cy="3600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6" name="Flowchart: Connector 35"/>
          <p:cNvSpPr/>
          <p:nvPr/>
        </p:nvSpPr>
        <p:spPr>
          <a:xfrm>
            <a:off x="4427984" y="1324763"/>
            <a:ext cx="288032" cy="288032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7" name="Flowchart: Connector 36"/>
          <p:cNvSpPr/>
          <p:nvPr/>
        </p:nvSpPr>
        <p:spPr>
          <a:xfrm>
            <a:off x="3419872" y="4022086"/>
            <a:ext cx="288032" cy="288032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8" name="Flowchart: Connector 37"/>
          <p:cNvSpPr/>
          <p:nvPr/>
        </p:nvSpPr>
        <p:spPr>
          <a:xfrm>
            <a:off x="3023828" y="4578662"/>
            <a:ext cx="320313" cy="337192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>
            <a:off x="803251" y="2204864"/>
            <a:ext cx="288032" cy="288032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0" name="Flowchart: Connector 39"/>
          <p:cNvSpPr/>
          <p:nvPr/>
        </p:nvSpPr>
        <p:spPr>
          <a:xfrm>
            <a:off x="3020105" y="3566919"/>
            <a:ext cx="288032" cy="288032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59543" y="3791815"/>
            <a:ext cx="43794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Cologne</a:t>
            </a:r>
            <a:endParaRPr lang="en-GB" sz="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lowchart: Connector 40"/>
          <p:cNvSpPr/>
          <p:nvPr/>
        </p:nvSpPr>
        <p:spPr>
          <a:xfrm>
            <a:off x="5606837" y="1108739"/>
            <a:ext cx="216024" cy="216024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2" name="Flowchart: Connector 41"/>
          <p:cNvSpPr/>
          <p:nvPr/>
        </p:nvSpPr>
        <p:spPr>
          <a:xfrm>
            <a:off x="8216259" y="1867564"/>
            <a:ext cx="481206" cy="481316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2503265" y="3345877"/>
            <a:ext cx="216024" cy="216024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4" name="Flowchart: Connector 43"/>
          <p:cNvSpPr/>
          <p:nvPr/>
        </p:nvSpPr>
        <p:spPr>
          <a:xfrm>
            <a:off x="1187624" y="3320988"/>
            <a:ext cx="216024" cy="216024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5" name="Flowchart: Connector 44"/>
          <p:cNvSpPr/>
          <p:nvPr/>
        </p:nvSpPr>
        <p:spPr>
          <a:xfrm>
            <a:off x="2381119" y="4508532"/>
            <a:ext cx="216024" cy="216024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322634" y="4680640"/>
            <a:ext cx="3674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Lyon</a:t>
            </a:r>
            <a:endParaRPr lang="en-GB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lowchart: Connector 46"/>
          <p:cNvSpPr/>
          <p:nvPr/>
        </p:nvSpPr>
        <p:spPr>
          <a:xfrm>
            <a:off x="3456566" y="4907968"/>
            <a:ext cx="174960" cy="182275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>
            <a:off x="1454489" y="2977140"/>
            <a:ext cx="144016" cy="144016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>
            <a:off x="868722" y="5302196"/>
            <a:ext cx="165134" cy="172639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>
            <a:off x="6608815" y="5596873"/>
            <a:ext cx="144016" cy="144016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>
            <a:off x="1391328" y="4237095"/>
            <a:ext cx="144016" cy="144016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1331640" y="4989465"/>
            <a:ext cx="144016" cy="144016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2759696" y="3432013"/>
            <a:ext cx="167833" cy="173424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1199568" y="5079728"/>
            <a:ext cx="144016" cy="144016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4860032" y="48436"/>
            <a:ext cx="216024" cy="212211"/>
          </a:xfrm>
          <a:prstGeom prst="rect">
            <a:avLst/>
          </a:prstGeom>
          <a:solidFill>
            <a:srgbClr val="ECEDD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59" name="Flowchart: Connector 58"/>
          <p:cNvSpPr/>
          <p:nvPr/>
        </p:nvSpPr>
        <p:spPr>
          <a:xfrm>
            <a:off x="4971405" y="118537"/>
            <a:ext cx="72008" cy="7200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1" name="Flowchart: Connector 60"/>
          <p:cNvSpPr/>
          <p:nvPr/>
        </p:nvSpPr>
        <p:spPr>
          <a:xfrm>
            <a:off x="5952944" y="1574884"/>
            <a:ext cx="144016" cy="144016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2" name="Rectangle 61"/>
          <p:cNvSpPr/>
          <p:nvPr/>
        </p:nvSpPr>
        <p:spPr bwMode="auto">
          <a:xfrm>
            <a:off x="2533206" y="1433668"/>
            <a:ext cx="166586" cy="212211"/>
          </a:xfrm>
          <a:prstGeom prst="rect">
            <a:avLst/>
          </a:prstGeom>
          <a:solidFill>
            <a:srgbClr val="ECEDD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FFFFCC"/>
              </a:solidFill>
              <a:effectLst/>
              <a:latin typeface="Verdana" pitchFamily="34" charset="0"/>
            </a:endParaRPr>
          </a:p>
        </p:txBody>
      </p:sp>
      <p:sp>
        <p:nvSpPr>
          <p:cNvPr id="63" name="Flowchart: Connector 62"/>
          <p:cNvSpPr/>
          <p:nvPr/>
        </p:nvSpPr>
        <p:spPr>
          <a:xfrm>
            <a:off x="2584926" y="1468779"/>
            <a:ext cx="144016" cy="144016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87642" y="2355861"/>
            <a:ext cx="16193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dirty="0" smtClean="0"/>
              <a:t>(Size by population)</a:t>
            </a:r>
            <a:endParaRPr lang="en-GB" sz="1100" dirty="0"/>
          </a:p>
        </p:txBody>
      </p:sp>
      <p:sp>
        <p:nvSpPr>
          <p:cNvPr id="64" name="Rectangle 63"/>
          <p:cNvSpPr/>
          <p:nvPr/>
        </p:nvSpPr>
        <p:spPr bwMode="auto">
          <a:xfrm>
            <a:off x="3128117" y="2449314"/>
            <a:ext cx="216024" cy="212211"/>
          </a:xfrm>
          <a:prstGeom prst="rect">
            <a:avLst/>
          </a:prstGeom>
          <a:solidFill>
            <a:srgbClr val="ECEDD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FFFFCC"/>
              </a:solidFill>
              <a:effectLst/>
              <a:latin typeface="Verdana" pitchFamily="34" charset="0"/>
            </a:endParaRPr>
          </a:p>
        </p:txBody>
      </p:sp>
      <p:sp>
        <p:nvSpPr>
          <p:cNvPr id="65" name="Flowchart: Connector 64"/>
          <p:cNvSpPr/>
          <p:nvPr/>
        </p:nvSpPr>
        <p:spPr>
          <a:xfrm>
            <a:off x="3308137" y="2554740"/>
            <a:ext cx="72008" cy="7200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36317" y="4740437"/>
            <a:ext cx="41229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b="1" dirty="0">
                <a:solidFill>
                  <a:schemeClr val="tx1"/>
                </a:solidFill>
              </a:rPr>
              <a:t>Rijeka</a:t>
            </a:r>
            <a:endParaRPr lang="en-GB" sz="500" dirty="0">
              <a:solidFill>
                <a:schemeClr val="tx1"/>
              </a:solidFill>
            </a:endParaRPr>
          </a:p>
        </p:txBody>
      </p:sp>
      <p:sp>
        <p:nvSpPr>
          <p:cNvPr id="55" name="Flowchart: Connector 54"/>
          <p:cNvSpPr/>
          <p:nvPr/>
        </p:nvSpPr>
        <p:spPr>
          <a:xfrm>
            <a:off x="2627784" y="3146999"/>
            <a:ext cx="144016" cy="144016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65850" y="3009325"/>
            <a:ext cx="40748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fr-BE" sz="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trecht</a:t>
            </a:r>
            <a:endParaRPr lang="en-GB" sz="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lowchart: Connector 56"/>
          <p:cNvSpPr/>
          <p:nvPr/>
        </p:nvSpPr>
        <p:spPr>
          <a:xfrm>
            <a:off x="3599892" y="1840355"/>
            <a:ext cx="216024" cy="216024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74146" y="1837664"/>
            <a:ext cx="52931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Göteborg</a:t>
            </a:r>
            <a:endParaRPr lang="en-GB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Flowchart: Connector 66"/>
          <p:cNvSpPr/>
          <p:nvPr/>
        </p:nvSpPr>
        <p:spPr>
          <a:xfrm>
            <a:off x="2586560" y="5060599"/>
            <a:ext cx="185240" cy="182275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698910" y="5129667"/>
            <a:ext cx="3722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b="1" dirty="0" smtClean="0">
                <a:solidFill>
                  <a:schemeClr val="tx1"/>
                </a:solidFill>
              </a:rPr>
              <a:t>Nice</a:t>
            </a:r>
            <a:endParaRPr lang="en-GB" sz="600" b="1" dirty="0">
              <a:solidFill>
                <a:schemeClr val="tx1"/>
              </a:solidFill>
            </a:endParaRPr>
          </a:p>
        </p:txBody>
      </p:sp>
      <p:sp>
        <p:nvSpPr>
          <p:cNvPr id="69" name="Flowchart: Connector 68"/>
          <p:cNvSpPr/>
          <p:nvPr/>
        </p:nvSpPr>
        <p:spPr>
          <a:xfrm>
            <a:off x="1543935" y="5730424"/>
            <a:ext cx="281898" cy="288032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1440350" y="5949280"/>
            <a:ext cx="5485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b="1" dirty="0" smtClean="0">
                <a:solidFill>
                  <a:schemeClr val="tx1"/>
                </a:solidFill>
              </a:rPr>
              <a:t>Valencia</a:t>
            </a:r>
            <a:endParaRPr lang="en-GB" sz="600" b="1" dirty="0">
              <a:solidFill>
                <a:schemeClr val="tx1"/>
              </a:solidFill>
            </a:endParaRPr>
          </a:p>
        </p:txBody>
      </p:sp>
      <p:sp>
        <p:nvSpPr>
          <p:cNvPr id="71" name="Flowchart: Connector 70"/>
          <p:cNvSpPr/>
          <p:nvPr/>
        </p:nvSpPr>
        <p:spPr>
          <a:xfrm>
            <a:off x="3743908" y="3648799"/>
            <a:ext cx="144016" cy="144016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3544046" y="3746507"/>
            <a:ext cx="48442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b="1" dirty="0" err="1" smtClean="0">
                <a:solidFill>
                  <a:schemeClr val="tx1"/>
                </a:solidFill>
              </a:rPr>
              <a:t>Dresden</a:t>
            </a:r>
            <a:endParaRPr lang="en-GB" sz="500" b="1" dirty="0">
              <a:solidFill>
                <a:schemeClr val="tx1"/>
              </a:solidFill>
            </a:endParaRPr>
          </a:p>
        </p:txBody>
      </p:sp>
      <p:sp>
        <p:nvSpPr>
          <p:cNvPr id="73" name="Flowchart: Connector 72"/>
          <p:cNvSpPr/>
          <p:nvPr/>
        </p:nvSpPr>
        <p:spPr>
          <a:xfrm>
            <a:off x="6623826" y="6237311"/>
            <a:ext cx="212957" cy="232041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6730304" y="6353331"/>
            <a:ext cx="5229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700" dirty="0" smtClean="0">
                <a:solidFill>
                  <a:schemeClr val="tx1"/>
                </a:solidFill>
              </a:rPr>
              <a:t>Antalya</a:t>
            </a:r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75" name="Flowchart: Connector 74"/>
          <p:cNvSpPr/>
          <p:nvPr/>
        </p:nvSpPr>
        <p:spPr>
          <a:xfrm>
            <a:off x="1266578" y="5436294"/>
            <a:ext cx="144016" cy="144016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338586" y="5426980"/>
            <a:ext cx="54053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b="1" dirty="0" err="1" smtClean="0">
                <a:solidFill>
                  <a:schemeClr val="tx1"/>
                </a:solidFill>
              </a:rPr>
              <a:t>Pamblona</a:t>
            </a:r>
            <a:endParaRPr lang="en-GB" sz="500" b="1" dirty="0">
              <a:solidFill>
                <a:schemeClr val="tx1"/>
              </a:solidFill>
            </a:endParaRPr>
          </a:p>
        </p:txBody>
      </p:sp>
      <p:sp>
        <p:nvSpPr>
          <p:cNvPr id="77" name="Flowchart: Connector 76"/>
          <p:cNvSpPr/>
          <p:nvPr/>
        </p:nvSpPr>
        <p:spPr>
          <a:xfrm>
            <a:off x="5364088" y="908720"/>
            <a:ext cx="144016" cy="144016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5287440" y="773729"/>
            <a:ext cx="5068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Tampere</a:t>
            </a:r>
            <a:endParaRPr lang="en-GB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Flowchart: Connector 78"/>
          <p:cNvSpPr/>
          <p:nvPr/>
        </p:nvSpPr>
        <p:spPr>
          <a:xfrm>
            <a:off x="3530377" y="4548928"/>
            <a:ext cx="144016" cy="144016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3545770" y="4435148"/>
            <a:ext cx="4235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Trento</a:t>
            </a:r>
            <a:endParaRPr lang="en-GB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5-Point Star 80"/>
          <p:cNvSpPr/>
          <p:nvPr/>
        </p:nvSpPr>
        <p:spPr bwMode="auto">
          <a:xfrm>
            <a:off x="5499418" y="180357"/>
            <a:ext cx="130725" cy="160579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83" name="5-Point Star 82"/>
          <p:cNvSpPr/>
          <p:nvPr/>
        </p:nvSpPr>
        <p:spPr bwMode="auto">
          <a:xfrm>
            <a:off x="7382621" y="6547853"/>
            <a:ext cx="217960" cy="148778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84" name="5-Point Star 83"/>
          <p:cNvSpPr/>
          <p:nvPr/>
        </p:nvSpPr>
        <p:spPr bwMode="auto">
          <a:xfrm>
            <a:off x="5959589" y="972446"/>
            <a:ext cx="130725" cy="160579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85" name="5-Point Star 84"/>
          <p:cNvSpPr/>
          <p:nvPr/>
        </p:nvSpPr>
        <p:spPr bwMode="auto">
          <a:xfrm>
            <a:off x="6156176" y="4715354"/>
            <a:ext cx="130725" cy="160579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86" name="5-Point Star 85"/>
          <p:cNvSpPr/>
          <p:nvPr/>
        </p:nvSpPr>
        <p:spPr bwMode="auto">
          <a:xfrm>
            <a:off x="5822861" y="5580310"/>
            <a:ext cx="130725" cy="160579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87" name="5-Point Star 86"/>
          <p:cNvSpPr/>
          <p:nvPr/>
        </p:nvSpPr>
        <p:spPr bwMode="auto">
          <a:xfrm>
            <a:off x="5228021" y="5724326"/>
            <a:ext cx="130725" cy="160579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88" name="5-Point Star 87"/>
          <p:cNvSpPr/>
          <p:nvPr/>
        </p:nvSpPr>
        <p:spPr bwMode="auto">
          <a:xfrm>
            <a:off x="5169841" y="5382783"/>
            <a:ext cx="130725" cy="160579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89" name="5-Point Star 88"/>
          <p:cNvSpPr/>
          <p:nvPr/>
        </p:nvSpPr>
        <p:spPr bwMode="auto">
          <a:xfrm>
            <a:off x="4009506" y="3627853"/>
            <a:ext cx="130725" cy="160579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93" name="5-Point Star 92"/>
          <p:cNvSpPr/>
          <p:nvPr/>
        </p:nvSpPr>
        <p:spPr bwMode="auto">
          <a:xfrm>
            <a:off x="113263" y="6534317"/>
            <a:ext cx="130725" cy="160579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94" name="5-Point Star 93"/>
          <p:cNvSpPr/>
          <p:nvPr/>
        </p:nvSpPr>
        <p:spPr bwMode="auto">
          <a:xfrm>
            <a:off x="2297944" y="3437449"/>
            <a:ext cx="130725" cy="160579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95" name="5-Point Star 94"/>
          <p:cNvSpPr/>
          <p:nvPr/>
        </p:nvSpPr>
        <p:spPr bwMode="auto">
          <a:xfrm>
            <a:off x="539552" y="2555420"/>
            <a:ext cx="130725" cy="160579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96" name="5-Point Star 95"/>
          <p:cNvSpPr/>
          <p:nvPr/>
        </p:nvSpPr>
        <p:spPr bwMode="auto">
          <a:xfrm>
            <a:off x="7913645" y="4090249"/>
            <a:ext cx="347226" cy="300212"/>
          </a:xfrm>
          <a:prstGeom prst="star5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279713" y="410784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800" dirty="0" smtClean="0"/>
              <a:t>2017</a:t>
            </a:r>
            <a:endParaRPr lang="en-GB" sz="1800" dirty="0"/>
          </a:p>
        </p:txBody>
      </p:sp>
      <p:sp>
        <p:nvSpPr>
          <p:cNvPr id="90" name="TextBox 89"/>
          <p:cNvSpPr txBox="1"/>
          <p:nvPr/>
        </p:nvSpPr>
        <p:spPr>
          <a:xfrm>
            <a:off x="2182448" y="3535520"/>
            <a:ext cx="49244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Ostende</a:t>
            </a:r>
            <a:endParaRPr lang="en-GB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054924" y="3619155"/>
            <a:ext cx="56618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b="1" dirty="0" err="1" smtClean="0">
                <a:solidFill>
                  <a:schemeClr val="tx1"/>
                </a:solidFill>
              </a:rPr>
              <a:t>Litomerice</a:t>
            </a:r>
            <a:endParaRPr lang="en-GB" sz="500" b="1" dirty="0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83669" y="4829829"/>
            <a:ext cx="457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b="1" dirty="0" err="1" smtClean="0">
                <a:solidFill>
                  <a:schemeClr val="tx1"/>
                </a:solidFill>
              </a:rPr>
              <a:t>Foscani</a:t>
            </a:r>
            <a:endParaRPr lang="en-GB" sz="500" b="1" dirty="0">
              <a:solidFill>
                <a:schemeClr val="tx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029887" y="5491322"/>
            <a:ext cx="42992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b="1" dirty="0" smtClean="0">
                <a:solidFill>
                  <a:schemeClr val="tx1"/>
                </a:solidFill>
              </a:rPr>
              <a:t>Skopje</a:t>
            </a:r>
            <a:endParaRPr lang="en-GB" sz="500" b="1" dirty="0">
              <a:solidFill>
                <a:schemeClr val="tx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117792" y="5864641"/>
            <a:ext cx="42672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b="1" dirty="0" smtClean="0">
                <a:solidFill>
                  <a:schemeClr val="tx1"/>
                </a:solidFill>
              </a:rPr>
              <a:t>Kozani</a:t>
            </a:r>
            <a:endParaRPr lang="en-GB" sz="500" b="1" dirty="0">
              <a:solidFill>
                <a:schemeClr val="tx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544053" y="5691521"/>
            <a:ext cx="76815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b="1" dirty="0" err="1" smtClean="0">
                <a:solidFill>
                  <a:schemeClr val="tx1"/>
                </a:solidFill>
              </a:rPr>
              <a:t>Alexandroupolis</a:t>
            </a:r>
            <a:endParaRPr lang="en-GB" sz="500" b="1" dirty="0">
              <a:solidFill>
                <a:schemeClr val="tx1"/>
              </a:solidFill>
            </a:endParaRPr>
          </a:p>
        </p:txBody>
      </p:sp>
      <p:sp>
        <p:nvSpPr>
          <p:cNvPr id="101" name="5-Point Star 100"/>
          <p:cNvSpPr/>
          <p:nvPr/>
        </p:nvSpPr>
        <p:spPr bwMode="auto">
          <a:xfrm>
            <a:off x="4015145" y="6452703"/>
            <a:ext cx="136307" cy="156862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800829" y="6701886"/>
            <a:ext cx="64953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b="1" dirty="0" err="1" smtClean="0">
                <a:solidFill>
                  <a:schemeClr val="tx1"/>
                </a:solidFill>
              </a:rPr>
              <a:t>Herzliya</a:t>
            </a:r>
            <a:r>
              <a:rPr lang="fr-BE" sz="500" b="1" dirty="0" smtClean="0">
                <a:solidFill>
                  <a:schemeClr val="tx1"/>
                </a:solidFill>
              </a:rPr>
              <a:t> (IL)</a:t>
            </a:r>
            <a:endParaRPr lang="en-GB" sz="500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102" idx="2"/>
            <a:endCxn id="102" idx="2"/>
          </p:cNvCxnSpPr>
          <p:nvPr/>
        </p:nvCxnSpPr>
        <p:spPr bwMode="auto">
          <a:xfrm>
            <a:off x="7125598" y="6871163"/>
            <a:ext cx="0" cy="0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7491601" y="6629659"/>
            <a:ext cx="0" cy="179793"/>
          </a:xfrm>
          <a:prstGeom prst="straightConnector1">
            <a:avLst/>
          </a:prstGeom>
          <a:ln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405532" y="2402027"/>
            <a:ext cx="4267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b="1" dirty="0" smtClean="0">
                <a:solidFill>
                  <a:schemeClr val="tx1"/>
                </a:solidFill>
              </a:rPr>
              <a:t>Derry</a:t>
            </a:r>
            <a:endParaRPr lang="en-GB" sz="600" b="1" dirty="0">
              <a:solidFill>
                <a:schemeClr val="tx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72135" y="6144978"/>
            <a:ext cx="4667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b="1" dirty="0" err="1" smtClean="0">
                <a:solidFill>
                  <a:schemeClr val="tx1"/>
                </a:solidFill>
              </a:rPr>
              <a:t>Lisbon</a:t>
            </a:r>
            <a:endParaRPr lang="en-GB" sz="600" b="1" dirty="0">
              <a:solidFill>
                <a:schemeClr val="tx1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 bwMode="auto">
          <a:xfrm>
            <a:off x="152345" y="6746379"/>
            <a:ext cx="0" cy="111621"/>
          </a:xfrm>
          <a:prstGeom prst="straightConnector1">
            <a:avLst/>
          </a:prstGeom>
          <a:ln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5-Point Star 104"/>
          <p:cNvSpPr/>
          <p:nvPr/>
        </p:nvSpPr>
        <p:spPr bwMode="auto">
          <a:xfrm>
            <a:off x="4246313" y="4019760"/>
            <a:ext cx="141917" cy="125979"/>
          </a:xfrm>
          <a:prstGeom prst="star5">
            <a:avLst/>
          </a:prstGeom>
          <a:solidFill>
            <a:srgbClr val="2387F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106" name="5-Point Star 105"/>
          <p:cNvSpPr/>
          <p:nvPr/>
        </p:nvSpPr>
        <p:spPr bwMode="auto">
          <a:xfrm>
            <a:off x="1929613" y="5314333"/>
            <a:ext cx="145629" cy="148366"/>
          </a:xfrm>
          <a:prstGeom prst="star5">
            <a:avLst/>
          </a:prstGeom>
          <a:solidFill>
            <a:srgbClr val="E619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952944" y="888395"/>
            <a:ext cx="44435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Karava</a:t>
            </a:r>
            <a:endParaRPr lang="en-GB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547443" y="98212"/>
            <a:ext cx="4090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Vaasa</a:t>
            </a:r>
            <a:endParaRPr lang="en-GB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305571" y="4715354"/>
            <a:ext cx="41710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b="1" dirty="0" smtClean="0">
                <a:solidFill>
                  <a:schemeClr val="tx1"/>
                </a:solidFill>
              </a:rPr>
              <a:t>Parma</a:t>
            </a:r>
            <a:endParaRPr lang="en-GB" sz="500" dirty="0">
              <a:solidFill>
                <a:schemeClr val="tx1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27829" y="6509537"/>
            <a:ext cx="11849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b="1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Santa Cruz de Tenerife (</a:t>
            </a:r>
            <a:r>
              <a:rPr lang="en-GB" sz="700" b="1" dirty="0" smtClean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ES)</a:t>
            </a:r>
            <a:endParaRPr lang="en-GB" sz="500" b="1" dirty="0">
              <a:solidFill>
                <a:schemeClr val="tx1"/>
              </a:solidFill>
            </a:endParaRPr>
          </a:p>
        </p:txBody>
      </p:sp>
      <p:sp>
        <p:nvSpPr>
          <p:cNvPr id="114" name="5-Point Star 113"/>
          <p:cNvSpPr/>
          <p:nvPr/>
        </p:nvSpPr>
        <p:spPr bwMode="auto">
          <a:xfrm>
            <a:off x="878475" y="5304172"/>
            <a:ext cx="145629" cy="135505"/>
          </a:xfrm>
          <a:prstGeom prst="star5">
            <a:avLst/>
          </a:prstGeom>
          <a:solidFill>
            <a:srgbClr val="2387F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256091" y="5098482"/>
            <a:ext cx="39946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Varna</a:t>
            </a:r>
            <a:endParaRPr lang="en-GB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17009" y="3474586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Bristol</a:t>
            </a:r>
          </a:p>
          <a:p>
            <a:endParaRPr lang="en-GB" sz="600" b="1" dirty="0">
              <a:solidFill>
                <a:schemeClr val="tx1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68201" y="3040102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Manchester</a:t>
            </a:r>
          </a:p>
          <a:p>
            <a:endParaRPr lang="en-GB" sz="600" b="1" dirty="0">
              <a:solidFill>
                <a:schemeClr val="tx1"/>
              </a:solidFill>
            </a:endParaRPr>
          </a:p>
        </p:txBody>
      </p:sp>
      <p:sp>
        <p:nvSpPr>
          <p:cNvPr id="118" name="Flowchart: Connector 117"/>
          <p:cNvSpPr/>
          <p:nvPr/>
        </p:nvSpPr>
        <p:spPr>
          <a:xfrm>
            <a:off x="2373430" y="3232173"/>
            <a:ext cx="144016" cy="144016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2203234" y="3093962"/>
            <a:ext cx="50847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Eindhoven</a:t>
            </a:r>
            <a:endParaRPr lang="en-GB" sz="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70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2F4D43-F087-4802-8730-FB191E023075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3102" y="1196752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 Grenoble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757316" y="5391087"/>
            <a:ext cx="7485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 </a:t>
            </a:r>
            <a:r>
              <a:rPr lang="en-GB" sz="2000" b="1" dirty="0"/>
              <a:t>243 </a:t>
            </a:r>
            <a:r>
              <a:rPr lang="en-GB" sz="2000" dirty="0" smtClean="0"/>
              <a:t>nearly zero energy retrofitted apartments</a:t>
            </a:r>
            <a:endParaRPr lang="en-GB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5076056" y="5058919"/>
            <a:ext cx="3971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err="1" smtClean="0"/>
              <a:t>Source:Zenn</a:t>
            </a:r>
            <a:r>
              <a:rPr lang="fr-BE" sz="1600" dirty="0" smtClean="0"/>
              <a:t> </a:t>
            </a:r>
            <a:r>
              <a:rPr lang="fr-BE" sz="1600" dirty="0" err="1" smtClean="0"/>
              <a:t>project</a:t>
            </a:r>
            <a:r>
              <a:rPr lang="fr-BE" sz="1600" dirty="0" smtClean="0"/>
              <a:t> </a:t>
            </a:r>
            <a:r>
              <a:rPr lang="fr-BE" sz="1600" dirty="0" err="1" smtClean="0"/>
              <a:t>progress</a:t>
            </a:r>
            <a:r>
              <a:rPr lang="fr-BE" sz="1600" dirty="0" smtClean="0"/>
              <a:t> report</a:t>
            </a:r>
            <a:endParaRPr lang="en-GB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8524"/>
            <a:ext cx="9144000" cy="33023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>
                <a:solidFill>
                  <a:schemeClr val="bg1"/>
                </a:solidFill>
              </a:rPr>
              <a:t>ZenN</a:t>
            </a:r>
            <a:r>
              <a:rPr lang="fr-BE" sz="2400" b="1" dirty="0">
                <a:solidFill>
                  <a:schemeClr val="bg1"/>
                </a:solidFill>
              </a:rPr>
              <a:t> </a:t>
            </a:r>
            <a:r>
              <a:rPr lang="fr-BE" sz="2400" b="1" dirty="0" err="1">
                <a:solidFill>
                  <a:schemeClr val="bg1"/>
                </a:solidFill>
              </a:rPr>
              <a:t>project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4887" y="5770141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90,000 m²</a:t>
            </a:r>
            <a:r>
              <a:rPr lang="en-GB" sz="2000" dirty="0"/>
              <a:t> renovated residential buildings</a:t>
            </a:r>
          </a:p>
          <a:p>
            <a:r>
              <a:rPr lang="en-GB" sz="2000" b="1" dirty="0"/>
              <a:t>10,000 connected</a:t>
            </a:r>
            <a:r>
              <a:rPr lang="en-GB" sz="2000" dirty="0"/>
              <a:t> dwellings with a Smart Grid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4168" y="306725"/>
            <a:ext cx="310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(FP7 completed project)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6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3682944" y="1703946"/>
            <a:ext cx="5353551" cy="4816766"/>
          </a:xfrm>
          <a:prstGeom prst="roundRect">
            <a:avLst>
              <a:gd name="adj" fmla="val 5044"/>
            </a:avLst>
          </a:prstGeom>
          <a:solidFill>
            <a:srgbClr val="BDDE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/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rgbClr val="0F5494"/>
              </a:solidFill>
              <a:effectLst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32561" y="4869160"/>
            <a:ext cx="3503336" cy="1872208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404663"/>
            <a:ext cx="8597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>
                <a:solidFill>
                  <a:schemeClr val="bg1"/>
                </a:solidFill>
              </a:rPr>
              <a:t>REMOURBAN</a:t>
            </a:r>
            <a:r>
              <a:rPr lang="en-GB" sz="2400" b="1" dirty="0" smtClean="0">
                <a:solidFill>
                  <a:schemeClr val="bg1"/>
                </a:solidFill>
              </a:rPr>
              <a:t>                                       </a:t>
            </a:r>
            <a:r>
              <a:rPr lang="en-GB" sz="1800" b="1" dirty="0" smtClean="0">
                <a:solidFill>
                  <a:schemeClr val="bg1"/>
                </a:solidFill>
              </a:rPr>
              <a:t>H2020 project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96752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tx1"/>
                </a:solidFill>
              </a:rPr>
              <a:t>Valladolid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" y="1680734"/>
            <a:ext cx="3635896" cy="27563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07904" y="1688619"/>
            <a:ext cx="54360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ICT platform for energy performance monitoring </a:t>
            </a:r>
            <a:endParaRPr lang="en-GB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smtClean="0"/>
              <a:t>24.700 </a:t>
            </a:r>
            <a:r>
              <a:rPr lang="en-GB" sz="1400" dirty="0"/>
              <a:t>m2 district retrofitting </a:t>
            </a:r>
            <a:endParaRPr lang="en-GB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smtClean="0"/>
              <a:t>398 </a:t>
            </a:r>
            <a:r>
              <a:rPr lang="en-GB" sz="1400" dirty="0"/>
              <a:t>dwellings | 1.000 </a:t>
            </a:r>
            <a:r>
              <a:rPr lang="en-GB" sz="1400" dirty="0" smtClean="0"/>
              <a:t>residents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smtClean="0"/>
              <a:t>RES </a:t>
            </a:r>
            <a:r>
              <a:rPr lang="en-GB" sz="1400" dirty="0"/>
              <a:t>heating &amp; cooling - Biomass district </a:t>
            </a:r>
            <a:r>
              <a:rPr lang="en-GB" sz="1400" dirty="0" smtClean="0"/>
              <a:t>heating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 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smtClean="0"/>
              <a:t>Combined </a:t>
            </a:r>
            <a:r>
              <a:rPr lang="en-GB" sz="1400" dirty="0"/>
              <a:t>Heat and Power generation (CHP) | Photovoltaic panels on façade </a:t>
            </a:r>
            <a:endParaRPr lang="en-GB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smtClean="0"/>
              <a:t>Advanced Systems for monitoring of district heating 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and building comfort controllers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BE" sz="1400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smtClean="0"/>
              <a:t>Fleet of electric vehicles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smart </a:t>
            </a:r>
            <a:r>
              <a:rPr lang="en-GB" sz="1400" dirty="0"/>
              <a:t>metering </a:t>
            </a:r>
            <a:r>
              <a:rPr lang="en-GB" sz="1400" dirty="0" smtClean="0"/>
              <a:t>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Road systems - smart phone apps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Peer-to-peer </a:t>
            </a:r>
            <a:r>
              <a:rPr lang="en-GB" sz="1400" dirty="0"/>
              <a:t>transport information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3863" y="1381418"/>
            <a:ext cx="1189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/>
              <a:t>Actions: </a:t>
            </a:r>
            <a:endParaRPr lang="en-GB" sz="1600" b="1" dirty="0"/>
          </a:p>
        </p:txBody>
      </p:sp>
      <p:sp>
        <p:nvSpPr>
          <p:cNvPr id="10" name="Rectangle 9"/>
          <p:cNvSpPr/>
          <p:nvPr/>
        </p:nvSpPr>
        <p:spPr>
          <a:xfrm>
            <a:off x="183785" y="508518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b="1" dirty="0"/>
              <a:t>Expected </a:t>
            </a:r>
            <a:r>
              <a:rPr lang="en-GB" sz="1600" b="1" dirty="0" smtClean="0"/>
              <a:t>impacts:</a:t>
            </a:r>
          </a:p>
          <a:p>
            <a:endParaRPr lang="en-GB" sz="1600" dirty="0"/>
          </a:p>
          <a:p>
            <a:r>
              <a:rPr lang="en-GB" sz="1600" dirty="0"/>
              <a:t>50% Energy savings</a:t>
            </a:r>
          </a:p>
          <a:p>
            <a:r>
              <a:rPr lang="en-GB" sz="1600" dirty="0"/>
              <a:t>80% CO2 emissions avoided</a:t>
            </a:r>
          </a:p>
          <a:p>
            <a:r>
              <a:rPr lang="en-GB" sz="1600" dirty="0"/>
              <a:t>5.700 citizens directly involved</a:t>
            </a:r>
            <a:endParaRPr lang="en-GB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9537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 bwMode="auto">
          <a:xfrm>
            <a:off x="3280170" y="1883050"/>
            <a:ext cx="5756325" cy="2487345"/>
          </a:xfrm>
          <a:prstGeom prst="roundRect">
            <a:avLst/>
          </a:prstGeom>
          <a:solidFill>
            <a:srgbClr val="BDDE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/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rgbClr val="0F5494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5" y="1724964"/>
            <a:ext cx="2520280" cy="1677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74613"/>
            <a:ext cx="2550018" cy="1710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85184"/>
            <a:ext cx="2564527" cy="1700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0283" y="1555687"/>
            <a:ext cx="1189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/>
              <a:t>Actions: </a:t>
            </a:r>
            <a:endParaRPr lang="en-GB" sz="1600" b="1" dirty="0"/>
          </a:p>
        </p:txBody>
      </p:sp>
      <p:sp>
        <p:nvSpPr>
          <p:cNvPr id="6" name="Rectangle 5"/>
          <p:cNvSpPr/>
          <p:nvPr/>
        </p:nvSpPr>
        <p:spPr>
          <a:xfrm>
            <a:off x="369969" y="1128531"/>
            <a:ext cx="1055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tx1"/>
                </a:solidFill>
              </a:rPr>
              <a:t>Sofia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2111" y="2007763"/>
            <a:ext cx="5853782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An area of 40.000m2 Apartment blocks</a:t>
            </a:r>
          </a:p>
          <a:p>
            <a:r>
              <a:rPr lang="en-US" sz="1800" dirty="0" smtClean="0"/>
              <a:t>    from 1970’s retrofitted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solar </a:t>
            </a:r>
            <a:r>
              <a:rPr lang="en-US" sz="1800" dirty="0"/>
              <a:t>energy systems of </a:t>
            </a:r>
            <a:r>
              <a:rPr lang="en-US" sz="1800" dirty="0" smtClean="0"/>
              <a:t>600 </a:t>
            </a:r>
            <a:r>
              <a:rPr lang="en-US" sz="1800" dirty="0"/>
              <a:t>m2 </a:t>
            </a:r>
            <a:r>
              <a:rPr lang="en-US" sz="1800" dirty="0" smtClean="0"/>
              <a:t>installed</a:t>
            </a:r>
          </a:p>
          <a:p>
            <a:r>
              <a:rPr lang="en-US" sz="1800" dirty="0" smtClean="0"/>
              <a:t>    together with  District heating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Worked </a:t>
            </a:r>
            <a:r>
              <a:rPr lang="en-US" sz="1800" dirty="0"/>
              <a:t>through home owners associations to </a:t>
            </a:r>
            <a:endParaRPr lang="en-US" sz="1800" dirty="0" smtClean="0"/>
          </a:p>
          <a:p>
            <a:r>
              <a:rPr lang="en-US" sz="1800" dirty="0" smtClean="0"/>
              <a:t>    build </a:t>
            </a:r>
            <a:r>
              <a:rPr lang="en-US" sz="1800" dirty="0"/>
              <a:t>lending capacity and attract </a:t>
            </a:r>
            <a:r>
              <a:rPr lang="en-US" sz="1800" dirty="0" smtClean="0"/>
              <a:t>discounts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2795983" cy="3956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459" y="425201"/>
            <a:ext cx="310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(FP7 completed project)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804556" y="4535600"/>
            <a:ext cx="3503336" cy="2160240"/>
          </a:xfrm>
          <a:prstGeom prst="roundRect">
            <a:avLst/>
          </a:prstGeom>
          <a:solidFill>
            <a:srgbClr val="BDDE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/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rgbClr val="0F5494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4645053"/>
            <a:ext cx="34478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Impacts</a:t>
            </a:r>
            <a:r>
              <a:rPr lang="en-GB" b="1" dirty="0" smtClean="0"/>
              <a:t> </a:t>
            </a:r>
          </a:p>
          <a:p>
            <a:endParaRPr lang="en-GB" sz="10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70</a:t>
            </a:r>
            <a:r>
              <a:rPr lang="en-US" sz="1600" dirty="0"/>
              <a:t>% energy savings for space </a:t>
            </a:r>
            <a:r>
              <a:rPr lang="en-US" sz="1600" dirty="0" smtClean="0"/>
              <a:t>heating</a:t>
            </a:r>
          </a:p>
          <a:p>
            <a:endParaRPr lang="en-US" sz="16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Sun </a:t>
            </a:r>
            <a:r>
              <a:rPr lang="en-US" sz="1600" dirty="0"/>
              <a:t>shading devices will </a:t>
            </a:r>
            <a:r>
              <a:rPr lang="en-US" sz="1600" dirty="0" smtClean="0"/>
              <a:t>reduced </a:t>
            </a:r>
            <a:r>
              <a:rPr lang="en-US" sz="1600" dirty="0"/>
              <a:t>the </a:t>
            </a:r>
            <a:endParaRPr lang="en-US" sz="1600" dirty="0" smtClean="0"/>
          </a:p>
          <a:p>
            <a:r>
              <a:rPr lang="en-US" sz="1600" dirty="0" smtClean="0"/>
              <a:t>    overheating </a:t>
            </a:r>
            <a:r>
              <a:rPr lang="en-US" sz="1600" dirty="0"/>
              <a:t>problem</a:t>
            </a:r>
          </a:p>
          <a:p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3275856" y="1894241"/>
            <a:ext cx="5760640" cy="233565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40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 bwMode="auto">
          <a:xfrm>
            <a:off x="3257676" y="1643608"/>
            <a:ext cx="5382420" cy="4968552"/>
          </a:xfrm>
          <a:prstGeom prst="roundRect">
            <a:avLst/>
          </a:prstGeom>
          <a:solidFill>
            <a:srgbClr val="BDDE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/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rgbClr val="0F549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404663"/>
            <a:ext cx="8194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SmartEnCity</a:t>
            </a:r>
            <a:r>
              <a:rPr lang="en-GB" sz="2400" b="1" dirty="0" smtClean="0">
                <a:solidFill>
                  <a:schemeClr val="bg1"/>
                </a:solidFill>
              </a:rPr>
              <a:t>                                      </a:t>
            </a:r>
            <a:r>
              <a:rPr lang="en-GB" sz="1800" b="1" dirty="0" smtClean="0">
                <a:solidFill>
                  <a:schemeClr val="bg1"/>
                </a:solidFill>
              </a:rPr>
              <a:t>H2020 project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96752"/>
            <a:ext cx="2214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tx1"/>
                </a:solidFill>
              </a:rPr>
              <a:t>Tartu-</a:t>
            </a:r>
            <a:r>
              <a:rPr lang="en-GB" sz="1800" b="1" dirty="0" smtClean="0">
                <a:solidFill>
                  <a:schemeClr val="tx1"/>
                </a:solidFill>
              </a:rPr>
              <a:t>Estonia</a:t>
            </a: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8315" y="1319863"/>
            <a:ext cx="1189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/>
              <a:t>Actions: </a:t>
            </a:r>
            <a:endParaRPr lang="en-GB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91880" y="1724610"/>
            <a:ext cx="5426031" cy="467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efficient renovation of 900 Khrushchev-era apartments </a:t>
            </a:r>
            <a:endParaRPr lang="en-US" sz="16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7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waste heat into the district heating network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recycling </a:t>
            </a:r>
            <a:r>
              <a:rPr lang="en-US" sz="1600" dirty="0"/>
              <a:t>old batteries used in electric vehicles</a:t>
            </a:r>
            <a:r>
              <a:rPr lang="en-US" sz="1600" dirty="0" smtClean="0"/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/>
              <a:t>installation of new charging points</a:t>
            </a:r>
            <a:r>
              <a:rPr lang="en-US" sz="1600" dirty="0" smtClean="0"/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/>
              <a:t>e-car </a:t>
            </a:r>
            <a:r>
              <a:rPr lang="en-US" sz="1600" dirty="0" smtClean="0"/>
              <a:t>sharing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LEDs </a:t>
            </a:r>
            <a:r>
              <a:rPr lang="en-US" sz="1600" dirty="0"/>
              <a:t>and sensor-based </a:t>
            </a:r>
            <a:r>
              <a:rPr lang="en-US" sz="1600" dirty="0" smtClean="0"/>
              <a:t>street lighting)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renewable energy (production and storage</a:t>
            </a:r>
            <a:r>
              <a:rPr lang="en-US" sz="1600" dirty="0" smtClean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7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installation of </a:t>
            </a:r>
            <a:r>
              <a:rPr lang="en-US" sz="1600" dirty="0" smtClean="0"/>
              <a:t>sensors (noise</a:t>
            </a:r>
            <a:r>
              <a:rPr lang="en-US" sz="1600" dirty="0"/>
              <a:t>, air pollution, </a:t>
            </a:r>
            <a:endParaRPr lang="en-US" sz="16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temperature</a:t>
            </a:r>
            <a:r>
              <a:rPr lang="en-US" sz="1600" dirty="0"/>
              <a:t>, </a:t>
            </a:r>
            <a:r>
              <a:rPr lang="en-US" sz="1600" dirty="0" smtClean="0"/>
              <a:t>humidity,  </a:t>
            </a:r>
            <a:r>
              <a:rPr lang="en-US" sz="1600" dirty="0"/>
              <a:t>road conditions</a:t>
            </a:r>
            <a:r>
              <a:rPr lang="en-US" sz="1600" dirty="0" smtClean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Development of IT </a:t>
            </a:r>
            <a:r>
              <a:rPr lang="en-US" sz="1600" dirty="0"/>
              <a:t>tool </a:t>
            </a:r>
            <a:r>
              <a:rPr lang="en-US" sz="1600" dirty="0" smtClean="0"/>
              <a:t>to </a:t>
            </a:r>
            <a:r>
              <a:rPr lang="en-US" sz="1600" dirty="0"/>
              <a:t>enable residents to monitor, </a:t>
            </a:r>
            <a:r>
              <a:rPr lang="en-US" sz="1600" dirty="0" smtClean="0"/>
              <a:t>analyze </a:t>
            </a:r>
            <a:r>
              <a:rPr lang="en-US" sz="1600" dirty="0"/>
              <a:t>and adjust home energy consumption. </a:t>
            </a:r>
            <a:endParaRPr lang="en-US" sz="1600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4" y="1906984"/>
            <a:ext cx="3096344" cy="237626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 bwMode="auto">
          <a:xfrm>
            <a:off x="3491880" y="1658417"/>
            <a:ext cx="4968552" cy="493893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131840" y="1268760"/>
            <a:ext cx="1872208" cy="122413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539552" y="4653136"/>
            <a:ext cx="2016224" cy="129614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" y="4334554"/>
            <a:ext cx="3174205" cy="211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1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001 SUBJECT MATTERS\003 SET-Plan\017 EIP SCC - Smart Cities and Communities\Pictures\Thinkstock Pictures\934584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79" y="764704"/>
            <a:ext cx="928635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/>
          <p:cNvSpPr/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8" name="Rectangle 147"/>
          <p:cNvSpPr/>
          <p:nvPr/>
        </p:nvSpPr>
        <p:spPr>
          <a:xfrm>
            <a:off x="4257000" y="6659563"/>
            <a:ext cx="630000" cy="215900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010400" y="6597352"/>
            <a:ext cx="2133600" cy="260648"/>
          </a:xfrm>
        </p:spPr>
        <p:txBody>
          <a:bodyPr lIns="0" tIns="0" bIns="0"/>
          <a:lstStyle/>
          <a:p>
            <a:pPr>
              <a:defRPr/>
            </a:pPr>
            <a:fld id="{7550DAC1-3237-4742-8D5C-705167448467}" type="slidenum">
              <a:rPr lang="en-GB" smtClean="0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01" name="Picture 1" descr="U:\001 SUBJECT MATTERS\003 SET-Plan\017 EIP SCC - Smart Cities and Communities\Pictures\EC Logo\EN\LOGO CE_Vertical_EN_quadri_L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00" y="244800"/>
            <a:ext cx="1440000" cy="9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3088413"/>
            <a:ext cx="9144000" cy="1440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144000" tIns="144000" rIns="144000" bIns="144000" anchor="ctr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fr-FR" sz="3200" dirty="0" err="1" smtClean="0"/>
              <a:t>Other</a:t>
            </a:r>
            <a:r>
              <a:rPr lang="fr-FR" sz="3200" dirty="0" smtClean="0"/>
              <a:t> sources of </a:t>
            </a:r>
            <a:r>
              <a:rPr lang="fr-FR" sz="3200" dirty="0" err="1" smtClean="0"/>
              <a:t>financing</a:t>
            </a:r>
            <a:endParaRPr lang="en-GB" sz="3200" b="1" dirty="0">
              <a:solidFill>
                <a:srgbClr val="86CC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49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001 SUBJECT MATTERS\003 SET-Plan\017 EIP SCC - Smart Cities and Communities\Pictures\Thinkstock Pictures\ThinkstockPhotos-BU008547_Croppe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2" y="774285"/>
            <a:ext cx="9164162" cy="611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/>
          <p:cNvSpPr/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190075" y="3140968"/>
            <a:ext cx="2346858" cy="38190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  <a:gs pos="10000">
                <a:schemeClr val="bg1">
                  <a:alpha val="9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144000" rIns="7200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r>
              <a:rPr lang="de-DE" sz="2000" b="1" dirty="0" smtClean="0">
                <a:solidFill>
                  <a:srgbClr val="67A91F"/>
                </a:solidFill>
                <a:latin typeface="Arial"/>
                <a:cs typeface="Arial"/>
              </a:rPr>
              <a:t> </a:t>
            </a:r>
            <a:r>
              <a:rPr lang="de-DE" sz="2800" b="1" dirty="0" smtClean="0">
                <a:solidFill>
                  <a:srgbClr val="67A91F"/>
                </a:solidFill>
                <a:latin typeface="Arial"/>
                <a:cs typeface="Arial"/>
              </a:rPr>
              <a:t>20%</a:t>
            </a:r>
            <a:r>
              <a:rPr lang="de-DE" sz="2000" b="1" dirty="0" smtClean="0"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less</a:t>
            </a:r>
            <a:r>
              <a:rPr lang="de-DE" sz="2000" b="1" dirty="0" smtClean="0"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greenhouse</a:t>
            </a:r>
            <a:r>
              <a:rPr lang="de-DE" sz="2000" b="1" dirty="0" smtClean="0"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gases</a:t>
            </a:r>
            <a:endParaRPr lang="de-DE" sz="2000" b="1" dirty="0" smtClean="0">
              <a:latin typeface="Arial"/>
              <a:cs typeface="Arial"/>
            </a:endParaRPr>
          </a:p>
          <a:p>
            <a:pPr marL="342900" indent="-342900">
              <a:spcBef>
                <a:spcPts val="12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r>
              <a:rPr lang="de-DE" sz="2000" b="1" dirty="0" smtClean="0">
                <a:solidFill>
                  <a:srgbClr val="67A91F"/>
                </a:solidFill>
                <a:latin typeface="Arial"/>
                <a:cs typeface="Arial"/>
              </a:rPr>
              <a:t> </a:t>
            </a:r>
            <a:r>
              <a:rPr lang="de-DE" sz="2800" b="1" dirty="0" smtClean="0">
                <a:solidFill>
                  <a:srgbClr val="67A91F"/>
                </a:solidFill>
                <a:latin typeface="Arial"/>
                <a:cs typeface="Arial"/>
              </a:rPr>
              <a:t>20%</a:t>
            </a:r>
            <a:r>
              <a:rPr lang="de-DE" sz="2000" b="1" dirty="0" smtClean="0"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renewable</a:t>
            </a:r>
            <a:r>
              <a:rPr lang="de-DE" sz="2000" b="1" dirty="0" smtClean="0"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Energy</a:t>
            </a:r>
            <a:endParaRPr lang="de-DE" sz="2000" b="1" dirty="0" smtClean="0">
              <a:latin typeface="Arial"/>
              <a:cs typeface="Arial"/>
            </a:endParaRPr>
          </a:p>
          <a:p>
            <a:pPr marL="342900" indent="-342900">
              <a:spcBef>
                <a:spcPts val="12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r>
              <a:rPr lang="de-DE" sz="2000" b="1" dirty="0" smtClean="0">
                <a:solidFill>
                  <a:srgbClr val="67A91F"/>
                </a:solidFill>
                <a:latin typeface="Arial"/>
                <a:cs typeface="Arial"/>
              </a:rPr>
              <a:t> </a:t>
            </a:r>
            <a:r>
              <a:rPr lang="de-DE" sz="2800" b="1" dirty="0" smtClean="0">
                <a:solidFill>
                  <a:srgbClr val="67A91F"/>
                </a:solidFill>
                <a:latin typeface="Arial"/>
                <a:cs typeface="Arial"/>
              </a:rPr>
              <a:t>20</a:t>
            </a:r>
            <a:r>
              <a:rPr lang="de-DE" sz="2800" b="1" dirty="0">
                <a:solidFill>
                  <a:srgbClr val="67A91F"/>
                </a:solidFill>
                <a:latin typeface="Arial"/>
                <a:cs typeface="Arial"/>
              </a:rPr>
              <a:t>%</a:t>
            </a:r>
            <a:r>
              <a:rPr lang="de-DE" sz="2000" b="1" dirty="0">
                <a:latin typeface="Arial"/>
                <a:cs typeface="Arial"/>
              </a:rPr>
              <a:t> </a:t>
            </a:r>
            <a:r>
              <a:rPr lang="de-DE" sz="2000" b="1" dirty="0" err="1">
                <a:latin typeface="Arial"/>
                <a:cs typeface="Arial"/>
              </a:rPr>
              <a:t>Energy</a:t>
            </a:r>
            <a:r>
              <a:rPr lang="de-DE" sz="2000" b="1" dirty="0"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savings</a:t>
            </a:r>
            <a:endParaRPr lang="de-DE" sz="2000" b="1" dirty="0" smtClean="0">
              <a:latin typeface="Arial"/>
              <a:cs typeface="Arial"/>
            </a:endParaRPr>
          </a:p>
          <a:p>
            <a:pPr marL="342900" indent="-342900">
              <a:spcBef>
                <a:spcPts val="12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endParaRPr lang="de-DE" sz="2000" b="1" dirty="0">
              <a:latin typeface="Arial"/>
              <a:cs typeface="Arial"/>
            </a:endParaRPr>
          </a:p>
        </p:txBody>
      </p:sp>
      <p:sp>
        <p:nvSpPr>
          <p:cNvPr id="87" name="Rechteck 86"/>
          <p:cNvSpPr/>
          <p:nvPr/>
        </p:nvSpPr>
        <p:spPr bwMode="auto">
          <a:xfrm>
            <a:off x="0" y="1412776"/>
            <a:ext cx="9144000" cy="72170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  <a:gs pos="50000">
                <a:schemeClr val="bg1">
                  <a:alpha val="9000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44000" tIns="144000" rIns="144000" bIns="1440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de-DE" sz="2800" b="1" dirty="0" smtClean="0">
                <a:latin typeface="Arial"/>
                <a:cs typeface="Arial"/>
              </a:rPr>
              <a:t>Cities – Drivers of energy </a:t>
            </a:r>
            <a:r>
              <a:rPr lang="de-DE" sz="2800" b="1" dirty="0" err="1" smtClean="0">
                <a:latin typeface="Arial"/>
                <a:cs typeface="Arial"/>
              </a:rPr>
              <a:t>and</a:t>
            </a:r>
            <a:r>
              <a:rPr lang="de-DE" sz="2800" b="1" dirty="0" smtClean="0">
                <a:latin typeface="Arial"/>
                <a:cs typeface="Arial"/>
              </a:rPr>
              <a:t> </a:t>
            </a:r>
            <a:r>
              <a:rPr lang="de-DE" sz="2800" b="1" dirty="0" err="1" smtClean="0">
                <a:latin typeface="Arial"/>
                <a:cs typeface="Arial"/>
              </a:rPr>
              <a:t>climate</a:t>
            </a:r>
            <a:r>
              <a:rPr lang="de-DE" sz="2800" b="1" dirty="0" smtClean="0">
                <a:latin typeface="Arial"/>
                <a:cs typeface="Arial"/>
              </a:rPr>
              <a:t> </a:t>
            </a:r>
            <a:r>
              <a:rPr lang="de-DE" sz="2800" b="1" dirty="0" err="1" smtClean="0">
                <a:latin typeface="Arial"/>
                <a:cs typeface="Arial"/>
              </a:rPr>
              <a:t>policy</a:t>
            </a:r>
            <a:endParaRPr lang="de-DE" sz="2800" b="1" dirty="0" smtClean="0">
              <a:latin typeface="Arial"/>
              <a:cs typeface="Arial"/>
            </a:endParaRPr>
          </a:p>
        </p:txBody>
      </p:sp>
      <p:sp>
        <p:nvSpPr>
          <p:cNvPr id="12" name="Rechteck 3"/>
          <p:cNvSpPr/>
          <p:nvPr/>
        </p:nvSpPr>
        <p:spPr bwMode="auto">
          <a:xfrm>
            <a:off x="3038290" y="3140968"/>
            <a:ext cx="2400505" cy="38190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  <a:gs pos="10000">
                <a:schemeClr val="bg1">
                  <a:alpha val="9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144000" rIns="7200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r>
              <a:rPr lang="de-DE" sz="2000" b="1" dirty="0" smtClean="0">
                <a:solidFill>
                  <a:srgbClr val="67A91F"/>
                </a:solidFill>
                <a:latin typeface="Arial"/>
                <a:cs typeface="Arial"/>
              </a:rPr>
              <a:t> </a:t>
            </a:r>
            <a:r>
              <a:rPr lang="de-DE" sz="2800" b="1" dirty="0" smtClean="0">
                <a:solidFill>
                  <a:srgbClr val="67A91F"/>
                </a:solidFill>
                <a:latin typeface="Arial"/>
                <a:cs typeface="Arial"/>
              </a:rPr>
              <a:t>40%</a:t>
            </a:r>
            <a:r>
              <a:rPr lang="de-DE" sz="2000" b="1" dirty="0" smtClean="0"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less</a:t>
            </a:r>
            <a:r>
              <a:rPr lang="de-DE" sz="2000" b="1" dirty="0" smtClean="0"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greenhouse</a:t>
            </a:r>
            <a:r>
              <a:rPr lang="de-DE" sz="2000" b="1" dirty="0" smtClean="0"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gases</a:t>
            </a:r>
            <a:endParaRPr lang="de-DE" sz="2000" b="1" dirty="0" smtClean="0">
              <a:latin typeface="Arial"/>
              <a:cs typeface="Arial"/>
            </a:endParaRPr>
          </a:p>
          <a:p>
            <a:pPr marL="342900" indent="-342900">
              <a:spcBef>
                <a:spcPts val="12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r>
              <a:rPr lang="de-DE" sz="2000" b="1" dirty="0" smtClean="0">
                <a:solidFill>
                  <a:srgbClr val="67A91F"/>
                </a:solidFill>
                <a:latin typeface="Arial"/>
                <a:cs typeface="Arial"/>
              </a:rPr>
              <a:t> </a:t>
            </a:r>
            <a:r>
              <a:rPr lang="de-DE" sz="2800" b="1" dirty="0" smtClean="0">
                <a:solidFill>
                  <a:srgbClr val="67A91F"/>
                </a:solidFill>
                <a:latin typeface="Arial"/>
                <a:cs typeface="Arial"/>
              </a:rPr>
              <a:t>27</a:t>
            </a:r>
            <a:r>
              <a:rPr lang="de-DE" sz="2800" b="1" dirty="0">
                <a:solidFill>
                  <a:srgbClr val="67A91F"/>
                </a:solidFill>
                <a:latin typeface="Arial"/>
                <a:cs typeface="Arial"/>
              </a:rPr>
              <a:t>%</a:t>
            </a:r>
            <a:r>
              <a:rPr lang="de-DE" sz="2000" b="1" dirty="0"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renewable</a:t>
            </a:r>
            <a:r>
              <a:rPr lang="de-DE" sz="2000" b="1" dirty="0" smtClean="0"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Energy</a:t>
            </a:r>
            <a:endParaRPr lang="de-DE" sz="2000" b="1" dirty="0">
              <a:latin typeface="Arial"/>
              <a:cs typeface="Arial"/>
            </a:endParaRPr>
          </a:p>
          <a:p>
            <a:pPr marL="342900" indent="-342900">
              <a:spcBef>
                <a:spcPts val="12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r>
              <a:rPr lang="de-DE" sz="2000" b="1" dirty="0" smtClean="0">
                <a:solidFill>
                  <a:srgbClr val="67A91F"/>
                </a:solidFill>
                <a:latin typeface="Arial"/>
                <a:cs typeface="Arial"/>
              </a:rPr>
              <a:t> </a:t>
            </a:r>
            <a:r>
              <a:rPr lang="de-DE" sz="2800" b="1" dirty="0" smtClean="0">
                <a:solidFill>
                  <a:srgbClr val="67A91F"/>
                </a:solidFill>
                <a:latin typeface="Arial"/>
                <a:cs typeface="Arial"/>
              </a:rPr>
              <a:t>27%</a:t>
            </a:r>
            <a:r>
              <a:rPr lang="de-DE" sz="2000" b="1" dirty="0" smtClean="0">
                <a:solidFill>
                  <a:srgbClr val="67A91F"/>
                </a:solidFill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Energy</a:t>
            </a:r>
            <a:r>
              <a:rPr lang="de-DE" sz="2000" b="1" dirty="0" smtClean="0">
                <a:latin typeface="Arial"/>
                <a:cs typeface="Arial"/>
              </a:rPr>
              <a:t> </a:t>
            </a:r>
            <a:r>
              <a:rPr lang="de-DE" sz="2000" b="1" dirty="0" err="1" smtClean="0">
                <a:latin typeface="Arial"/>
                <a:cs typeface="Arial"/>
              </a:rPr>
              <a:t>savings</a:t>
            </a:r>
            <a:endParaRPr lang="de-DE" sz="2000" b="1" dirty="0" smtClean="0">
              <a:latin typeface="Arial"/>
              <a:cs typeface="Arial"/>
            </a:endParaRPr>
          </a:p>
          <a:p>
            <a:pPr marL="342900" indent="-342900">
              <a:spcBef>
                <a:spcPts val="12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endParaRPr lang="de-DE" sz="2000" b="1" dirty="0">
              <a:latin typeface="Arial"/>
              <a:cs typeface="Arial"/>
            </a:endParaRPr>
          </a:p>
        </p:txBody>
      </p:sp>
      <p:sp>
        <p:nvSpPr>
          <p:cNvPr id="17" name="Rechteck 3"/>
          <p:cNvSpPr/>
          <p:nvPr/>
        </p:nvSpPr>
        <p:spPr bwMode="auto">
          <a:xfrm>
            <a:off x="5940152" y="3140968"/>
            <a:ext cx="2232248" cy="38190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  <a:gs pos="10000">
                <a:schemeClr val="bg1">
                  <a:alpha val="9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144000" rIns="7200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800" b="1" dirty="0" err="1" smtClean="0">
                <a:solidFill>
                  <a:srgbClr val="67A91F"/>
                </a:solidFill>
                <a:latin typeface="Arial"/>
                <a:cs typeface="Arial"/>
              </a:rPr>
              <a:t>Energy</a:t>
            </a:r>
            <a:r>
              <a:rPr lang="de-DE" sz="2800" b="1" dirty="0" smtClean="0">
                <a:solidFill>
                  <a:srgbClr val="67A91F"/>
                </a:solidFill>
                <a:latin typeface="Arial"/>
                <a:cs typeface="Arial"/>
              </a:rPr>
              <a:t> Union</a:t>
            </a:r>
          </a:p>
          <a:p>
            <a:pPr algn="ctr">
              <a:spcBef>
                <a:spcPts val="0"/>
              </a:spcBef>
            </a:pPr>
            <a:endParaRPr lang="de-DE" sz="1800" b="1" dirty="0" smtClean="0">
              <a:solidFill>
                <a:srgbClr val="67A91F"/>
              </a:solidFill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de-DE" sz="1800" b="1" dirty="0">
              <a:solidFill>
                <a:srgbClr val="67A91F"/>
              </a:solidFill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de-DE" sz="1800" b="1" dirty="0" smtClean="0">
              <a:solidFill>
                <a:srgbClr val="67A91F"/>
              </a:solidFill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de-DE" sz="1800" b="1" dirty="0">
              <a:solidFill>
                <a:srgbClr val="67A91F"/>
              </a:solidFill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de-DE" sz="1800" b="1" dirty="0" smtClean="0">
              <a:solidFill>
                <a:srgbClr val="67A91F"/>
              </a:solidFill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de-DE" sz="1800" b="1" dirty="0">
              <a:solidFill>
                <a:srgbClr val="67A91F"/>
              </a:solidFill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de-DE" sz="1800" b="1" dirty="0" smtClean="0">
              <a:solidFill>
                <a:srgbClr val="67A91F"/>
              </a:solidFill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de-DE" sz="1800" b="1" dirty="0">
              <a:solidFill>
                <a:srgbClr val="67A91F"/>
              </a:solidFill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de-DE" sz="1800" b="1" dirty="0">
              <a:solidFill>
                <a:srgbClr val="67A91F"/>
              </a:solidFill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de-DE" sz="1600" b="1" dirty="0" smtClean="0">
              <a:latin typeface="Arial"/>
              <a:cs typeface="Arial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-180528" y="2206484"/>
            <a:ext cx="9217024" cy="1222516"/>
          </a:xfrm>
          <a:prstGeom prst="rightArrow">
            <a:avLst/>
          </a:prstGeom>
          <a:solidFill>
            <a:srgbClr val="67A91F"/>
          </a:solid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/>
            <a:r>
              <a:rPr lang="de-DE" sz="3000" b="1" dirty="0" smtClean="0">
                <a:solidFill>
                  <a:srgbClr val="FFFFFF"/>
                </a:solidFill>
              </a:rPr>
              <a:t>    2020		 2030	</a:t>
            </a:r>
            <a:endParaRPr lang="en-GB" sz="3000" b="1" dirty="0" smtClean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949200" y="244800"/>
            <a:ext cx="1440000" cy="6630663"/>
            <a:chOff x="3949200" y="244800"/>
            <a:chExt cx="1440000" cy="6630663"/>
          </a:xfrm>
        </p:grpSpPr>
        <p:sp>
          <p:nvSpPr>
            <p:cNvPr id="14" name="Rectangle 13"/>
            <p:cNvSpPr/>
            <p:nvPr/>
          </p:nvSpPr>
          <p:spPr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00">
                <a:solidFill>
                  <a:srgbClr val="FFFFFF"/>
                </a:solidFill>
              </a:endParaRPr>
            </a:p>
          </p:txBody>
        </p:sp>
        <p:pic>
          <p:nvPicPr>
            <p:cNvPr id="15" name="Picture 1" descr="U:\001 SUBJECT MATTERS\003 SET-Plan\017 EIP SCC - Smart Cities and Communities\Pictures\EC Logo\EN\LOGO CE_Vertical_EN_quadri_LR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200" y="244800"/>
              <a:ext cx="1440000" cy="999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oliennummernplatzhalter 4"/>
            <p:cNvSpPr txBox="1">
              <a:spLocks/>
            </p:cNvSpPr>
            <p:nvPr/>
          </p:nvSpPr>
          <p:spPr bwMode="auto"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fld id="{7550DAC1-3237-4742-8D5C-705167448467}" type="slidenum">
                <a:rPr lang="en-GB" smtClean="0">
                  <a:solidFill>
                    <a:srgbClr val="FFFFFF"/>
                  </a:solidFill>
                </a:rPr>
                <a:pPr algn="ctr">
                  <a:defRPr/>
                </a:pPr>
                <a:t>3</a:t>
              </a:fld>
              <a:endParaRPr lang="en-GB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8" name="Image 9" descr="5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05" y="4380118"/>
            <a:ext cx="1641170" cy="1641170"/>
          </a:xfrm>
          <a:prstGeom prst="rect">
            <a:avLst/>
          </a:prstGeom>
          <a:effectLst>
            <a:outerShdw blurRad="127000" sx="110000" sy="110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91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81633" y="3068960"/>
            <a:ext cx="8064896" cy="2880320"/>
          </a:xfrm>
          <a:prstGeom prst="roundRect">
            <a:avLst/>
          </a:prstGeom>
          <a:solidFill>
            <a:srgbClr val="BDDE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European Fund for Strategic Investments (EFSI</a:t>
            </a:r>
            <a:r>
              <a:rPr lang="en-GB" dirty="0" smtClean="0"/>
              <a:t>) (Juncker Plan)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97" y="3326365"/>
            <a:ext cx="8205167" cy="3529013"/>
          </a:xfrm>
        </p:spPr>
        <p:txBody>
          <a:bodyPr/>
          <a:lstStyle/>
          <a:p>
            <a:pPr marL="0" indent="0">
              <a:buNone/>
            </a:pPr>
            <a:r>
              <a:rPr lang="en-GB" sz="2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    An </a:t>
            </a:r>
            <a:r>
              <a:rPr lang="en-GB" sz="2800" i="0" dirty="0">
                <a:latin typeface="Arial" panose="020B0604020202020204" pitchFamily="34" charset="0"/>
                <a:cs typeface="Arial" panose="020B0604020202020204" pitchFamily="34" charset="0"/>
              </a:rPr>
              <a:t>initiative of EIB Group and the European </a:t>
            </a:r>
            <a:endParaRPr lang="en-GB" sz="280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>
              <a:buNone/>
            </a:pPr>
            <a:r>
              <a:rPr lang="en-GB" sz="28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  Commission </a:t>
            </a:r>
            <a:r>
              <a:rPr lang="en-GB" sz="2800" i="0" dirty="0">
                <a:latin typeface="Arial" panose="020B0604020202020204" pitchFamily="34" charset="0"/>
                <a:cs typeface="Arial" panose="020B0604020202020204" pitchFamily="34" charset="0"/>
              </a:rPr>
              <a:t>aimed at  </a:t>
            </a:r>
            <a:r>
              <a:rPr lang="en-GB" sz="2800" b="1" i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boosting the economy </a:t>
            </a:r>
            <a:r>
              <a:rPr lang="en-GB" sz="2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 through </a:t>
            </a:r>
            <a:r>
              <a:rPr lang="en-GB" sz="2800" b="1" i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mobilising private financing </a:t>
            </a:r>
            <a:r>
              <a:rPr lang="en-GB" sz="28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2800" b="1" i="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investments</a:t>
            </a:r>
            <a:endParaRPr lang="en-GB" sz="2800" b="1" i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46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7" y="908720"/>
            <a:ext cx="8784976" cy="603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09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EU Cohesion Policy 2014-2020: 1/3 of the EU budget</a:t>
            </a:r>
            <a:endParaRPr lang="fr-FR" altLang="fr-FR" smtClean="0"/>
          </a:p>
        </p:txBody>
      </p:sp>
      <p:grpSp>
        <p:nvGrpSpPr>
          <p:cNvPr id="129048" name="Group 24"/>
          <p:cNvGrpSpPr>
            <a:grpSpLocks/>
          </p:cNvGrpSpPr>
          <p:nvPr/>
        </p:nvGrpSpPr>
        <p:grpSpPr bwMode="auto">
          <a:xfrm>
            <a:off x="468313" y="2205038"/>
            <a:ext cx="8208962" cy="4105275"/>
            <a:chOff x="295" y="1388"/>
            <a:chExt cx="5171" cy="2586"/>
          </a:xfrm>
        </p:grpSpPr>
        <p:pic>
          <p:nvPicPr>
            <p:cNvPr id="12292" name="Picture 23" descr="runners vier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63"/>
            <a:stretch>
              <a:fillRect/>
            </a:stretch>
          </p:blipFill>
          <p:spPr bwMode="gray">
            <a:xfrm>
              <a:off x="295" y="1388"/>
              <a:ext cx="5171" cy="2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3" name="AutoShape 6"/>
            <p:cNvSpPr>
              <a:spLocks noChangeArrowheads="1"/>
            </p:cNvSpPr>
            <p:nvPr/>
          </p:nvSpPr>
          <p:spPr bwMode="gray">
            <a:xfrm>
              <a:off x="2154" y="1480"/>
              <a:ext cx="2166" cy="506"/>
            </a:xfrm>
            <a:prstGeom prst="roundRect">
              <a:avLst>
                <a:gd name="adj" fmla="val 35782"/>
              </a:avLst>
            </a:pr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marL="3175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fr-BE" altLang="fr-FR" smtClean="0">
                  <a:solidFill>
                    <a:srgbClr val="0F5494"/>
                  </a:solidFill>
                </a:rPr>
                <a:t>The reforms agreed for the </a:t>
              </a:r>
              <a:r>
                <a:rPr lang="fr-BE" altLang="fr-FR" b="1" smtClean="0">
                  <a:solidFill>
                    <a:srgbClr val="0F5494"/>
                  </a:solidFill>
                </a:rPr>
                <a:t>2014-2020 period</a:t>
              </a:r>
              <a:r>
                <a:rPr lang="fr-BE" altLang="fr-FR" smtClean="0">
                  <a:solidFill>
                    <a:srgbClr val="0F5494"/>
                  </a:solidFill>
                </a:rPr>
                <a:t> are designed to </a:t>
              </a:r>
              <a:r>
                <a:rPr lang="fr-BE" altLang="fr-FR" b="1" smtClean="0">
                  <a:solidFill>
                    <a:srgbClr val="0F5494"/>
                  </a:solidFill>
                </a:rPr>
                <a:t>maximise the impact</a:t>
              </a:r>
              <a:r>
                <a:rPr lang="fr-BE" altLang="fr-FR" smtClean="0">
                  <a:solidFill>
                    <a:srgbClr val="0F5494"/>
                  </a:solidFill>
                </a:rPr>
                <a:t> of the available </a:t>
              </a:r>
              <a:r>
                <a:rPr lang="fr-BE" altLang="fr-FR" b="1" smtClean="0">
                  <a:solidFill>
                    <a:srgbClr val="0F5494"/>
                  </a:solidFill>
                </a:rPr>
                <a:t>EU funding</a:t>
              </a:r>
              <a:r>
                <a:rPr lang="fr-BE" altLang="fr-FR" smtClean="0">
                  <a:solidFill>
                    <a:srgbClr val="0F5494"/>
                  </a:solidFill>
                </a:rPr>
                <a:t>.</a:t>
              </a:r>
              <a:endParaRPr lang="fr-FR" altLang="fr-FR" smtClean="0">
                <a:solidFill>
                  <a:srgbClr val="0F5494"/>
                </a:solidFill>
              </a:endParaRPr>
            </a:p>
          </p:txBody>
        </p:sp>
        <p:sp>
          <p:nvSpPr>
            <p:cNvPr id="12294" name="Rectangle 31"/>
            <p:cNvSpPr>
              <a:spLocks noChangeAspect="1" noChangeArrowheads="1"/>
            </p:cNvSpPr>
            <p:nvPr/>
          </p:nvSpPr>
          <p:spPr bwMode="gray">
            <a:xfrm>
              <a:off x="1088" y="2109"/>
              <a:ext cx="86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>
              <a:spAutoFit/>
            </a:bodyPr>
            <a:lstStyle>
              <a:lvl1pPr marL="3175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r" eaLnBrk="0" hangingPunct="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l-SI" sz="1400" b="1" smtClean="0">
                  <a:solidFill>
                    <a:srgbClr val="0065A3"/>
                  </a:solidFill>
                  <a:cs typeface="Arial" charset="0"/>
                </a:rPr>
                <a:t>€1 082 billion</a:t>
              </a:r>
            </a:p>
          </p:txBody>
        </p:sp>
        <p:sp>
          <p:nvSpPr>
            <p:cNvPr id="12295" name="AutoShape 10"/>
            <p:cNvSpPr>
              <a:spLocks noChangeArrowheads="1"/>
            </p:cNvSpPr>
            <p:nvPr/>
          </p:nvSpPr>
          <p:spPr bwMode="gray">
            <a:xfrm>
              <a:off x="812" y="1965"/>
              <a:ext cx="1313" cy="146"/>
            </a:xfrm>
            <a:prstGeom prst="roundRect">
              <a:avLst>
                <a:gd name="adj" fmla="val 20792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marL="3175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r" eaLnBrk="0" hangingPunct="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800" b="1" smtClean="0">
                  <a:solidFill>
                    <a:srgbClr val="FFFFFF"/>
                  </a:solidFill>
                  <a:cs typeface="Arial" charset="0"/>
                </a:rPr>
                <a:t>OVERALL EU 2014-2020 BUDGET</a:t>
              </a:r>
            </a:p>
          </p:txBody>
        </p:sp>
        <p:sp>
          <p:nvSpPr>
            <p:cNvPr id="12296" name="AutoShape 11"/>
            <p:cNvSpPr>
              <a:spLocks noChangeArrowheads="1"/>
            </p:cNvSpPr>
            <p:nvPr/>
          </p:nvSpPr>
          <p:spPr bwMode="gray">
            <a:xfrm>
              <a:off x="384" y="2585"/>
              <a:ext cx="757" cy="464"/>
            </a:xfrm>
            <a:prstGeom prst="roundRect">
              <a:avLst>
                <a:gd name="adj" fmla="val 8898"/>
              </a:avLst>
            </a:prstGeom>
            <a:solidFill>
              <a:srgbClr val="3994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marL="3175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r" eaLnBrk="0" hangingPunct="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800" b="1" smtClean="0">
                  <a:solidFill>
                    <a:srgbClr val="FFFFFF"/>
                  </a:solidFill>
                  <a:cs typeface="Arial" charset="0"/>
                </a:rPr>
                <a:t>Other EU policies</a:t>
              </a:r>
            </a:p>
            <a:p>
              <a:pPr algn="r" eaLnBrk="0" hangingPunct="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fr-BE" altLang="fr-FR" sz="800" b="1" smtClean="0">
                  <a:solidFill>
                    <a:srgbClr val="FFFFFF"/>
                  </a:solidFill>
                  <a:cs typeface="Arial" charset="0"/>
                </a:rPr>
                <a:t>Agruculture</a:t>
              </a:r>
            </a:p>
            <a:p>
              <a:pPr algn="r" eaLnBrk="0" hangingPunct="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fr-BE" altLang="fr-FR" sz="800" b="1" smtClean="0">
                  <a:solidFill>
                    <a:srgbClr val="FFFFFF"/>
                  </a:solidFill>
                  <a:cs typeface="Arial" charset="0"/>
                </a:rPr>
                <a:t>Research</a:t>
              </a:r>
            </a:p>
            <a:p>
              <a:pPr algn="r" eaLnBrk="0" hangingPunct="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fr-BE" altLang="fr-FR" sz="800" b="1" smtClean="0">
                  <a:solidFill>
                    <a:srgbClr val="FFFFFF"/>
                  </a:solidFill>
                  <a:cs typeface="Arial" charset="0"/>
                </a:rPr>
                <a:t>External</a:t>
              </a:r>
            </a:p>
            <a:p>
              <a:pPr algn="r" eaLnBrk="0" hangingPunct="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fr-BE" altLang="fr-FR" sz="800" b="1" smtClean="0">
                  <a:solidFill>
                    <a:srgbClr val="FFFFFF"/>
                  </a:solidFill>
                  <a:cs typeface="Arial" charset="0"/>
                </a:rPr>
                <a:t>Etc.</a:t>
              </a:r>
              <a:endParaRPr lang="fr-FR" altLang="fr-FR" sz="800" b="1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297" name="Rectangle 31"/>
            <p:cNvSpPr>
              <a:spLocks noChangeAspect="1" noChangeArrowheads="1"/>
            </p:cNvSpPr>
            <p:nvPr/>
          </p:nvSpPr>
          <p:spPr bwMode="gray">
            <a:xfrm>
              <a:off x="425" y="3057"/>
              <a:ext cx="86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>
              <a:spAutoFit/>
            </a:bodyPr>
            <a:lstStyle>
              <a:lvl1pPr marL="3175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l-SI" sz="1400" b="1" smtClean="0">
                  <a:solidFill>
                    <a:srgbClr val="399499"/>
                  </a:solidFill>
                  <a:cs typeface="Arial" charset="0"/>
                </a:rPr>
                <a:t>€730.2 billion</a:t>
              </a:r>
            </a:p>
          </p:txBody>
        </p:sp>
        <p:sp>
          <p:nvSpPr>
            <p:cNvPr id="12298" name="Rectangle 31"/>
            <p:cNvSpPr>
              <a:spLocks noChangeAspect="1" noChangeArrowheads="1"/>
            </p:cNvSpPr>
            <p:nvPr/>
          </p:nvSpPr>
          <p:spPr bwMode="gray">
            <a:xfrm>
              <a:off x="425" y="2283"/>
              <a:ext cx="7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>
              <a:spAutoFit/>
            </a:bodyPr>
            <a:lstStyle>
              <a:lvl1pPr marL="3175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l-SI" sz="2400" b="1" smtClean="0">
                  <a:solidFill>
                    <a:srgbClr val="399499"/>
                  </a:solidFill>
                  <a:cs typeface="Arial" charset="0"/>
                </a:rPr>
                <a:t>67.5</a:t>
              </a:r>
              <a:r>
                <a:rPr lang="sl-SI" altLang="sl-SI" sz="2400" b="1" smtClean="0">
                  <a:solidFill>
                    <a:srgbClr val="399499"/>
                  </a:solidFill>
                  <a:cs typeface="Arial" charset="0"/>
                </a:rPr>
                <a:t>%</a:t>
              </a:r>
              <a:endParaRPr lang="en-GB" altLang="sl-SI" sz="2400" b="1" smtClean="0">
                <a:solidFill>
                  <a:srgbClr val="399499"/>
                </a:solidFill>
                <a:cs typeface="Arial" charset="0"/>
              </a:endParaRPr>
            </a:p>
          </p:txBody>
        </p:sp>
        <p:sp>
          <p:nvSpPr>
            <p:cNvPr id="12299" name="Rectangle 31"/>
            <p:cNvSpPr>
              <a:spLocks noChangeAspect="1" noChangeArrowheads="1"/>
            </p:cNvSpPr>
            <p:nvPr/>
          </p:nvSpPr>
          <p:spPr bwMode="gray">
            <a:xfrm>
              <a:off x="1954" y="2283"/>
              <a:ext cx="7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>
              <a:spAutoFit/>
            </a:bodyPr>
            <a:lstStyle>
              <a:lvl1pPr marL="3175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l-SI" sz="2400" b="1" smtClean="0">
                  <a:solidFill>
                    <a:srgbClr val="0065A3"/>
                  </a:solidFill>
                  <a:cs typeface="Arial" charset="0"/>
                </a:rPr>
                <a:t>32.5</a:t>
              </a:r>
              <a:r>
                <a:rPr lang="sl-SI" altLang="sl-SI" sz="2400" b="1" smtClean="0">
                  <a:solidFill>
                    <a:srgbClr val="0065A3"/>
                  </a:solidFill>
                  <a:cs typeface="Arial" charset="0"/>
                </a:rPr>
                <a:t>%</a:t>
              </a:r>
              <a:endParaRPr lang="en-GB" altLang="sl-SI" sz="2400" b="1" smtClean="0">
                <a:solidFill>
                  <a:srgbClr val="0065A3"/>
                </a:solidFill>
                <a:cs typeface="Arial" charset="0"/>
              </a:endParaRPr>
            </a:p>
          </p:txBody>
        </p:sp>
        <p:sp>
          <p:nvSpPr>
            <p:cNvPr id="12300" name="Rectangle 31"/>
            <p:cNvSpPr>
              <a:spLocks noChangeAspect="1" noChangeArrowheads="1"/>
            </p:cNvSpPr>
            <p:nvPr/>
          </p:nvSpPr>
          <p:spPr bwMode="gray">
            <a:xfrm>
              <a:off x="1954" y="2738"/>
              <a:ext cx="87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>
              <a:spAutoFit/>
            </a:bodyPr>
            <a:lstStyle>
              <a:lvl1pPr marL="3175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l-SI" sz="1400" b="1" smtClean="0">
                  <a:solidFill>
                    <a:srgbClr val="0065A3"/>
                  </a:solidFill>
                  <a:cs typeface="Arial" charset="0"/>
                </a:rPr>
                <a:t>€351.8 billion</a:t>
              </a:r>
            </a:p>
          </p:txBody>
        </p:sp>
        <p:sp>
          <p:nvSpPr>
            <p:cNvPr id="12301" name="AutoShape 16"/>
            <p:cNvSpPr>
              <a:spLocks noChangeArrowheads="1"/>
            </p:cNvSpPr>
            <p:nvPr/>
          </p:nvSpPr>
          <p:spPr bwMode="gray">
            <a:xfrm>
              <a:off x="1954" y="2585"/>
              <a:ext cx="800" cy="139"/>
            </a:xfrm>
            <a:prstGeom prst="roundRect">
              <a:avLst>
                <a:gd name="adj" fmla="val 8898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marL="3175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800" b="1" smtClean="0">
                  <a:solidFill>
                    <a:srgbClr val="FFFFFF"/>
                  </a:solidFill>
                  <a:cs typeface="Arial" charset="0"/>
                </a:rPr>
                <a:t>COHESION POLICY</a:t>
              </a:r>
            </a:p>
          </p:txBody>
        </p:sp>
        <p:sp>
          <p:nvSpPr>
            <p:cNvPr id="12302" name="Oval 17"/>
            <p:cNvSpPr>
              <a:spLocks noChangeArrowheads="1"/>
            </p:cNvSpPr>
            <p:nvPr/>
          </p:nvSpPr>
          <p:spPr bwMode="gray">
            <a:xfrm>
              <a:off x="4585" y="1482"/>
              <a:ext cx="727" cy="727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0" algn="ctr">
                  <a:solidFill>
                    <a:srgbClr val="33CCCC">
                      <a:alpha val="50195"/>
                    </a:srgbClr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175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l-SI" sz="1400" b="1" smtClean="0">
                  <a:solidFill>
                    <a:srgbClr val="FFFFFF"/>
                  </a:solidFill>
                  <a:cs typeface="Arial" charset="0"/>
                </a:rPr>
                <a:t>GROWTH</a:t>
              </a:r>
              <a:endParaRPr lang="fr-FR" altLang="fr-FR" sz="1400" b="1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303" name="WordArt 18"/>
            <p:cNvSpPr>
              <a:spLocks noChangeArrowheads="1" noChangeShapeType="1" noTextEdit="1"/>
            </p:cNvSpPr>
            <p:nvPr/>
          </p:nvSpPr>
          <p:spPr bwMode="gray">
            <a:xfrm rot="-1618326">
              <a:off x="3152" y="2841"/>
              <a:ext cx="483" cy="181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CascadeUp">
                <a:avLst>
                  <a:gd name="adj" fmla="val 52032"/>
                </a:avLst>
              </a:prstTxWarp>
            </a:bodyPr>
            <a:lstStyle/>
            <a:p>
              <a:pPr eaLnBrk="0" hangingPunct="0"/>
              <a:r>
                <a:rPr lang="en-GB" sz="3600" b="1" kern="10" smtClean="0"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Smart</a:t>
              </a:r>
            </a:p>
          </p:txBody>
        </p:sp>
        <p:sp>
          <p:nvSpPr>
            <p:cNvPr id="12304" name="WordArt 19"/>
            <p:cNvSpPr>
              <a:spLocks noChangeArrowheads="1" noChangeShapeType="1" noTextEdit="1"/>
            </p:cNvSpPr>
            <p:nvPr/>
          </p:nvSpPr>
          <p:spPr bwMode="gray">
            <a:xfrm rot="-1917808">
              <a:off x="3425" y="2795"/>
              <a:ext cx="816" cy="227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</a:bodyPr>
            <a:lstStyle/>
            <a:p>
              <a:pPr eaLnBrk="0" hangingPunct="0"/>
              <a:r>
                <a:rPr lang="en-GB" sz="3600" b="1" kern="10" smtClean="0"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Sustainable</a:t>
              </a:r>
            </a:p>
          </p:txBody>
        </p:sp>
        <p:sp>
          <p:nvSpPr>
            <p:cNvPr id="12305" name="WordArt 20"/>
            <p:cNvSpPr>
              <a:spLocks noChangeArrowheads="1" noChangeShapeType="1" noTextEdit="1"/>
            </p:cNvSpPr>
            <p:nvPr/>
          </p:nvSpPr>
          <p:spPr bwMode="gray">
            <a:xfrm rot="-2175535">
              <a:off x="3800" y="2927"/>
              <a:ext cx="681" cy="227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</a:bodyPr>
            <a:lstStyle/>
            <a:p>
              <a:pPr eaLnBrk="0" hangingPunct="0"/>
              <a:r>
                <a:rPr lang="en-GB" sz="3600" b="1" kern="10" smtClean="0"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Inclusive</a:t>
              </a:r>
            </a:p>
          </p:txBody>
        </p:sp>
        <p:sp>
          <p:nvSpPr>
            <p:cNvPr id="12306" name="WordArt 21"/>
            <p:cNvSpPr>
              <a:spLocks noChangeArrowheads="1" noChangeShapeType="1" noTextEdit="1"/>
            </p:cNvSpPr>
            <p:nvPr/>
          </p:nvSpPr>
          <p:spPr bwMode="gray">
            <a:xfrm rot="832892">
              <a:off x="2608" y="3294"/>
              <a:ext cx="1373" cy="43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CascadeDown">
                <a:avLst>
                  <a:gd name="adj" fmla="val 73472"/>
                </a:avLst>
              </a:prstTxWarp>
            </a:bodyPr>
            <a:lstStyle/>
            <a:p>
              <a:pPr algn="ctr" eaLnBrk="0" hangingPunct="0"/>
              <a:r>
                <a:rPr lang="en-GB" sz="3600" b="1" kern="10" smtClean="0"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Cohesion Policy</a:t>
              </a:r>
            </a:p>
            <a:p>
              <a:pPr algn="ctr" eaLnBrk="0" hangingPunct="0"/>
              <a:r>
                <a:rPr lang="en-GB" sz="3600" b="1" kern="10" smtClean="0"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delivers </a:t>
              </a:r>
            </a:p>
            <a:p>
              <a:pPr algn="ctr" eaLnBrk="0" hangingPunct="0"/>
              <a:r>
                <a:rPr lang="en-GB" sz="3600" b="1" kern="10" smtClean="0"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Europe 2020 Strategy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226770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90" name="Group 2"/>
          <p:cNvGrpSpPr>
            <a:grpSpLocks/>
          </p:cNvGrpSpPr>
          <p:nvPr/>
        </p:nvGrpSpPr>
        <p:grpSpPr bwMode="auto">
          <a:xfrm>
            <a:off x="720725" y="2243138"/>
            <a:ext cx="4625975" cy="4070350"/>
            <a:chOff x="454" y="1413"/>
            <a:chExt cx="2914" cy="2564"/>
          </a:xfrm>
        </p:grpSpPr>
        <p:pic>
          <p:nvPicPr>
            <p:cNvPr id="22535" name="Picture 3" descr="pie cha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63" r="45238"/>
            <a:stretch>
              <a:fillRect/>
            </a:stretch>
          </p:blipFill>
          <p:spPr bwMode="gray">
            <a:xfrm>
              <a:off x="454" y="1413"/>
              <a:ext cx="2621" cy="2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6" name="Oval 4"/>
            <p:cNvSpPr>
              <a:spLocks noChangeAspect="1" noChangeArrowheads="1"/>
            </p:cNvSpPr>
            <p:nvPr/>
          </p:nvSpPr>
          <p:spPr bwMode="gray">
            <a:xfrm>
              <a:off x="3198" y="1434"/>
              <a:ext cx="170" cy="170"/>
            </a:xfrm>
            <a:prstGeom prst="ellipse">
              <a:avLst/>
            </a:prstGeom>
            <a:solidFill>
              <a:schemeClr val="hlink"/>
            </a:solidFill>
            <a:ln w="50800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fr-BE" altLang="fr-FR" smtClean="0">
                <a:solidFill>
                  <a:srgbClr val="0F5494"/>
                </a:solidFill>
              </a:endParaRPr>
            </a:p>
          </p:txBody>
        </p:sp>
        <p:sp>
          <p:nvSpPr>
            <p:cNvPr id="22537" name="Oval 5"/>
            <p:cNvSpPr>
              <a:spLocks noChangeAspect="1" noChangeArrowheads="1"/>
            </p:cNvSpPr>
            <p:nvPr/>
          </p:nvSpPr>
          <p:spPr bwMode="gray">
            <a:xfrm>
              <a:off x="3198" y="1723"/>
              <a:ext cx="170" cy="170"/>
            </a:xfrm>
            <a:prstGeom prst="ellipse">
              <a:avLst/>
            </a:prstGeom>
            <a:solidFill>
              <a:srgbClr val="FF9900"/>
            </a:solidFill>
            <a:ln w="50800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fr-BE" altLang="fr-FR" smtClean="0">
                <a:solidFill>
                  <a:srgbClr val="0F5494"/>
                </a:solidFill>
              </a:endParaRPr>
            </a:p>
          </p:txBody>
        </p:sp>
        <p:sp>
          <p:nvSpPr>
            <p:cNvPr id="22538" name="Oval 6"/>
            <p:cNvSpPr>
              <a:spLocks noChangeAspect="1" noChangeArrowheads="1"/>
            </p:cNvSpPr>
            <p:nvPr/>
          </p:nvSpPr>
          <p:spPr bwMode="gray">
            <a:xfrm>
              <a:off x="3198" y="2013"/>
              <a:ext cx="170" cy="170"/>
            </a:xfrm>
            <a:prstGeom prst="ellipse">
              <a:avLst/>
            </a:prstGeom>
            <a:solidFill>
              <a:srgbClr val="FBDB88"/>
            </a:solidFill>
            <a:ln w="50800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fr-BE" altLang="fr-FR" smtClean="0">
                <a:solidFill>
                  <a:srgbClr val="0F5494"/>
                </a:solidFill>
              </a:endParaRPr>
            </a:p>
          </p:txBody>
        </p:sp>
        <p:sp>
          <p:nvSpPr>
            <p:cNvPr id="22539" name="Oval 7"/>
            <p:cNvSpPr>
              <a:spLocks noChangeAspect="1" noChangeArrowheads="1"/>
            </p:cNvSpPr>
            <p:nvPr/>
          </p:nvSpPr>
          <p:spPr bwMode="gray">
            <a:xfrm>
              <a:off x="3198" y="2303"/>
              <a:ext cx="170" cy="170"/>
            </a:xfrm>
            <a:prstGeom prst="ellipse">
              <a:avLst/>
            </a:prstGeom>
            <a:solidFill>
              <a:schemeClr val="accent2"/>
            </a:solidFill>
            <a:ln w="50800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fr-BE" altLang="fr-FR" smtClean="0">
                <a:solidFill>
                  <a:srgbClr val="0F5494"/>
                </a:solidFill>
              </a:endParaRPr>
            </a:p>
          </p:txBody>
        </p:sp>
        <p:sp>
          <p:nvSpPr>
            <p:cNvPr id="22540" name="Oval 8"/>
            <p:cNvSpPr>
              <a:spLocks noChangeAspect="1" noChangeArrowheads="1"/>
            </p:cNvSpPr>
            <p:nvPr/>
          </p:nvSpPr>
          <p:spPr bwMode="gray">
            <a:xfrm>
              <a:off x="3198" y="2592"/>
              <a:ext cx="170" cy="170"/>
            </a:xfrm>
            <a:prstGeom prst="ellipse">
              <a:avLst/>
            </a:prstGeom>
            <a:solidFill>
              <a:schemeClr val="folHlink"/>
            </a:solidFill>
            <a:ln w="50800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fr-BE" altLang="fr-FR" smtClean="0">
                <a:solidFill>
                  <a:srgbClr val="0F5494"/>
                </a:solidFill>
              </a:endParaRPr>
            </a:p>
          </p:txBody>
        </p:sp>
        <p:sp>
          <p:nvSpPr>
            <p:cNvPr id="22541" name="Oval 9"/>
            <p:cNvSpPr>
              <a:spLocks noChangeAspect="1" noChangeArrowheads="1"/>
            </p:cNvSpPr>
            <p:nvPr/>
          </p:nvSpPr>
          <p:spPr bwMode="gray">
            <a:xfrm>
              <a:off x="3198" y="2882"/>
              <a:ext cx="170" cy="170"/>
            </a:xfrm>
            <a:prstGeom prst="ellipse">
              <a:avLst/>
            </a:prstGeom>
            <a:solidFill>
              <a:srgbClr val="76B043"/>
            </a:solidFill>
            <a:ln w="50800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fr-BE" altLang="fr-FR" smtClean="0">
                <a:solidFill>
                  <a:srgbClr val="0F5494"/>
                </a:solidFill>
              </a:endParaRPr>
            </a:p>
          </p:txBody>
        </p:sp>
        <p:sp>
          <p:nvSpPr>
            <p:cNvPr id="22542" name="Oval 10"/>
            <p:cNvSpPr>
              <a:spLocks noChangeAspect="1" noChangeArrowheads="1"/>
            </p:cNvSpPr>
            <p:nvPr/>
          </p:nvSpPr>
          <p:spPr bwMode="gray">
            <a:xfrm>
              <a:off x="3198" y="3172"/>
              <a:ext cx="170" cy="170"/>
            </a:xfrm>
            <a:prstGeom prst="ellipse">
              <a:avLst/>
            </a:prstGeom>
            <a:solidFill>
              <a:schemeClr val="tx2"/>
            </a:solidFill>
            <a:ln w="50800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fr-BE" altLang="fr-FR" smtClean="0">
                <a:solidFill>
                  <a:srgbClr val="0F5494"/>
                </a:solidFill>
              </a:endParaRPr>
            </a:p>
          </p:txBody>
        </p:sp>
        <p:sp>
          <p:nvSpPr>
            <p:cNvPr id="22543" name="Oval 11"/>
            <p:cNvSpPr>
              <a:spLocks noChangeAspect="1" noChangeArrowheads="1"/>
            </p:cNvSpPr>
            <p:nvPr/>
          </p:nvSpPr>
          <p:spPr bwMode="gray">
            <a:xfrm>
              <a:off x="3198" y="3488"/>
              <a:ext cx="170" cy="170"/>
            </a:xfrm>
            <a:prstGeom prst="ellipse">
              <a:avLst/>
            </a:prstGeom>
            <a:solidFill>
              <a:srgbClr val="399499"/>
            </a:solidFill>
            <a:ln w="50800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fr-BE" altLang="fr-FR" smtClean="0">
                <a:solidFill>
                  <a:srgbClr val="0F5494"/>
                </a:solidFill>
              </a:endParaRPr>
            </a:p>
          </p:txBody>
        </p:sp>
        <p:sp>
          <p:nvSpPr>
            <p:cNvPr id="22544" name="Oval 12"/>
            <p:cNvSpPr>
              <a:spLocks noChangeAspect="1" noChangeArrowheads="1"/>
            </p:cNvSpPr>
            <p:nvPr/>
          </p:nvSpPr>
          <p:spPr bwMode="gray">
            <a:xfrm>
              <a:off x="3198" y="3807"/>
              <a:ext cx="170" cy="170"/>
            </a:xfrm>
            <a:prstGeom prst="ellipse">
              <a:avLst/>
            </a:prstGeom>
            <a:solidFill>
              <a:schemeClr val="tx1"/>
            </a:solidFill>
            <a:ln w="50800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fr-BE" altLang="fr-FR" smtClean="0">
                <a:solidFill>
                  <a:srgbClr val="0F5494"/>
                </a:solidFill>
              </a:endParaRPr>
            </a:p>
          </p:txBody>
        </p:sp>
      </p:grpSp>
      <p:sp>
        <p:nvSpPr>
          <p:cNvPr id="22531" name="Rectangle 1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Cohesion Policy Funding 2014-2020 (€ 356.5 bn)</a:t>
            </a:r>
            <a:endParaRPr lang="en-GB" altLang="en-US" smtClean="0"/>
          </a:p>
        </p:txBody>
      </p:sp>
      <p:grpSp>
        <p:nvGrpSpPr>
          <p:cNvPr id="165902" name="Group 14"/>
          <p:cNvGrpSpPr>
            <a:grpSpLocks/>
          </p:cNvGrpSpPr>
          <p:nvPr/>
        </p:nvGrpSpPr>
        <p:grpSpPr bwMode="auto">
          <a:xfrm>
            <a:off x="5364163" y="2205038"/>
            <a:ext cx="2894012" cy="4284662"/>
            <a:chOff x="3379" y="1389"/>
            <a:chExt cx="1833" cy="2699"/>
          </a:xfrm>
        </p:grpSpPr>
        <p:sp>
          <p:nvSpPr>
            <p:cNvPr id="22533" name="Rectangle 15"/>
            <p:cNvSpPr>
              <a:spLocks noChangeArrowheads="1"/>
            </p:cNvSpPr>
            <p:nvPr/>
          </p:nvSpPr>
          <p:spPr bwMode="gray">
            <a:xfrm>
              <a:off x="3379" y="1389"/>
              <a:ext cx="771" cy="2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175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0" hangingPunct="0">
                <a:spcBef>
                  <a:spcPct val="0"/>
                </a:spcBef>
                <a:spcAft>
                  <a:spcPct val="135000"/>
                </a:spcAft>
                <a:buClrTx/>
                <a:buFontTx/>
                <a:buNone/>
              </a:pPr>
              <a:r>
                <a:rPr lang="en-GB" altLang="sl-SI" b="1" smtClean="0">
                  <a:solidFill>
                    <a:srgbClr val="0065A3"/>
                  </a:solidFill>
                </a:rPr>
                <a:t>€ 181.3 bn</a:t>
              </a:r>
              <a:endParaRPr lang="sl-SI" altLang="sl-SI" b="1" smtClean="0">
                <a:solidFill>
                  <a:srgbClr val="0065A3"/>
                </a:solidFill>
              </a:endParaRPr>
            </a:p>
            <a:p>
              <a:pPr eaLnBrk="0" hangingPunct="0">
                <a:spcBef>
                  <a:spcPct val="0"/>
                </a:spcBef>
                <a:spcAft>
                  <a:spcPct val="135000"/>
                </a:spcAft>
                <a:buClrTx/>
                <a:buFontTx/>
                <a:buNone/>
              </a:pPr>
              <a:r>
                <a:rPr lang="en-GB" altLang="sl-SI" b="1" smtClean="0">
                  <a:solidFill>
                    <a:srgbClr val="0065A3"/>
                  </a:solidFill>
                </a:rPr>
                <a:t>€ 38.0 bn</a:t>
              </a:r>
              <a:endParaRPr lang="sl-SI" altLang="sl-SI" b="1" smtClean="0">
                <a:solidFill>
                  <a:srgbClr val="0065A3"/>
                </a:solidFill>
              </a:endParaRPr>
            </a:p>
            <a:p>
              <a:pPr eaLnBrk="0" hangingPunct="0">
                <a:spcBef>
                  <a:spcPct val="0"/>
                </a:spcBef>
                <a:spcAft>
                  <a:spcPct val="135000"/>
                </a:spcAft>
                <a:buClrTx/>
                <a:buFontTx/>
                <a:buNone/>
              </a:pPr>
              <a:r>
                <a:rPr lang="en-GB" altLang="sl-SI" b="1" smtClean="0">
                  <a:solidFill>
                    <a:srgbClr val="0065A3"/>
                  </a:solidFill>
                </a:rPr>
                <a:t>€ </a:t>
              </a:r>
              <a:r>
                <a:rPr lang="sl-SI" altLang="sl-SI" b="1" smtClean="0">
                  <a:solidFill>
                    <a:srgbClr val="0065A3"/>
                  </a:solidFill>
                </a:rPr>
                <a:t>5</a:t>
              </a:r>
              <a:r>
                <a:rPr lang="fr-BE" altLang="sl-SI" b="1" smtClean="0">
                  <a:solidFill>
                    <a:srgbClr val="0065A3"/>
                  </a:solidFill>
                </a:rPr>
                <a:t>7</a:t>
              </a:r>
              <a:r>
                <a:rPr lang="en-GB" altLang="sl-SI" b="1" smtClean="0">
                  <a:solidFill>
                    <a:srgbClr val="0065A3"/>
                  </a:solidFill>
                </a:rPr>
                <a:t>.4</a:t>
              </a:r>
              <a:r>
                <a:rPr lang="fr-BE" altLang="sl-SI" b="1" smtClean="0">
                  <a:solidFill>
                    <a:srgbClr val="0065A3"/>
                  </a:solidFill>
                </a:rPr>
                <a:t> </a:t>
              </a:r>
              <a:r>
                <a:rPr lang="en-GB" altLang="sl-SI" b="1" smtClean="0">
                  <a:solidFill>
                    <a:srgbClr val="0065A3"/>
                  </a:solidFill>
                </a:rPr>
                <a:t>bn</a:t>
              </a:r>
              <a:endParaRPr lang="sl-SI" altLang="sl-SI" b="1" smtClean="0">
                <a:solidFill>
                  <a:srgbClr val="0065A3"/>
                </a:solidFill>
              </a:endParaRPr>
            </a:p>
            <a:p>
              <a:pPr eaLnBrk="0" hangingPunct="0">
                <a:spcBef>
                  <a:spcPct val="0"/>
                </a:spcBef>
                <a:spcAft>
                  <a:spcPct val="135000"/>
                </a:spcAft>
                <a:buClrTx/>
                <a:buFontTx/>
                <a:buNone/>
              </a:pPr>
              <a:r>
                <a:rPr lang="en-GB" altLang="sl-SI" b="1" smtClean="0">
                  <a:solidFill>
                    <a:srgbClr val="0065A3"/>
                  </a:solidFill>
                </a:rPr>
                <a:t>€ 10.1 bn</a:t>
              </a:r>
              <a:endParaRPr lang="sl-SI" altLang="sl-SI" b="1" smtClean="0">
                <a:solidFill>
                  <a:srgbClr val="0065A3"/>
                </a:solidFill>
              </a:endParaRPr>
            </a:p>
            <a:p>
              <a:pPr eaLnBrk="0" hangingPunct="0">
                <a:spcBef>
                  <a:spcPct val="0"/>
                </a:spcBef>
                <a:spcAft>
                  <a:spcPct val="135000"/>
                </a:spcAft>
                <a:buClrTx/>
                <a:buFontTx/>
                <a:buNone/>
              </a:pPr>
              <a:r>
                <a:rPr lang="en-GB" altLang="sl-SI" b="1" smtClean="0">
                  <a:solidFill>
                    <a:srgbClr val="0065A3"/>
                  </a:solidFill>
                </a:rPr>
                <a:t>€ 0.4 bn</a:t>
              </a:r>
              <a:endParaRPr lang="sl-SI" altLang="sl-SI" b="1" smtClean="0">
                <a:solidFill>
                  <a:srgbClr val="0065A3"/>
                </a:solidFill>
              </a:endParaRPr>
            </a:p>
            <a:p>
              <a:pPr eaLnBrk="0" hangingPunct="0">
                <a:spcBef>
                  <a:spcPct val="0"/>
                </a:spcBef>
                <a:spcAft>
                  <a:spcPct val="135000"/>
                </a:spcAft>
                <a:buClrTx/>
                <a:buFontTx/>
                <a:buNone/>
              </a:pPr>
              <a:r>
                <a:rPr lang="en-GB" altLang="sl-SI" b="1" smtClean="0">
                  <a:solidFill>
                    <a:srgbClr val="0065A3"/>
                  </a:solidFill>
                </a:rPr>
                <a:t>€ 3.2 bn</a:t>
              </a:r>
              <a:endParaRPr lang="sl-SI" altLang="sl-SI" b="1" smtClean="0">
                <a:solidFill>
                  <a:srgbClr val="0065A3"/>
                </a:solidFill>
              </a:endParaRPr>
            </a:p>
            <a:p>
              <a:pPr eaLnBrk="0" hangingPunct="0">
                <a:spcBef>
                  <a:spcPct val="0"/>
                </a:spcBef>
                <a:spcAft>
                  <a:spcPct val="135000"/>
                </a:spcAft>
                <a:buClrTx/>
                <a:buFontTx/>
                <a:buNone/>
              </a:pPr>
              <a:r>
                <a:rPr lang="en-GB" altLang="sl-SI" b="1" smtClean="0">
                  <a:solidFill>
                    <a:srgbClr val="0065A3"/>
                  </a:solidFill>
                </a:rPr>
                <a:t>€ 63.3 bn</a:t>
              </a:r>
              <a:endParaRPr lang="fr-BE" altLang="sl-SI" b="1" smtClean="0">
                <a:solidFill>
                  <a:srgbClr val="0065A3"/>
                </a:solidFill>
              </a:endParaRPr>
            </a:p>
            <a:p>
              <a:pPr eaLnBrk="0" hangingPunct="0">
                <a:spcBef>
                  <a:spcPct val="0"/>
                </a:spcBef>
                <a:spcAft>
                  <a:spcPct val="185000"/>
                </a:spcAft>
                <a:buClrTx/>
                <a:buFontTx/>
                <a:buNone/>
              </a:pPr>
              <a:r>
                <a:rPr lang="en-GB" altLang="sl-SI" b="1" smtClean="0">
                  <a:solidFill>
                    <a:srgbClr val="0065A3"/>
                  </a:solidFill>
                </a:rPr>
                <a:t>€ 1.6 bn</a:t>
              </a:r>
              <a:endParaRPr lang="fr-BE" altLang="sl-SI" b="1" smtClean="0">
                <a:solidFill>
                  <a:srgbClr val="0065A3"/>
                </a:solidFill>
              </a:endParaRPr>
            </a:p>
            <a:p>
              <a:pPr eaLnBrk="0" hangingPunct="0">
                <a:spcBef>
                  <a:spcPct val="0"/>
                </a:spcBef>
                <a:spcAft>
                  <a:spcPct val="155000"/>
                </a:spcAft>
                <a:buClrTx/>
                <a:buFontTx/>
                <a:buNone/>
              </a:pPr>
              <a:r>
                <a:rPr lang="en-GB" altLang="sl-SI" b="1" smtClean="0">
                  <a:solidFill>
                    <a:srgbClr val="0065A3"/>
                  </a:solidFill>
                </a:rPr>
                <a:t>€ 1.2 bn</a:t>
              </a:r>
            </a:p>
          </p:txBody>
        </p:sp>
        <p:sp>
          <p:nvSpPr>
            <p:cNvPr id="22534" name="Rectangle 16"/>
            <p:cNvSpPr>
              <a:spLocks noChangeArrowheads="1"/>
            </p:cNvSpPr>
            <p:nvPr/>
          </p:nvSpPr>
          <p:spPr bwMode="gray">
            <a:xfrm>
              <a:off x="3516" y="1520"/>
              <a:ext cx="1696" cy="2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175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0" hangingPunct="0">
                <a:spcBef>
                  <a:spcPct val="0"/>
                </a:spcBef>
                <a:spcAft>
                  <a:spcPct val="215000"/>
                </a:spcAft>
                <a:buClrTx/>
                <a:buFontTx/>
                <a:buNone/>
              </a:pPr>
              <a:r>
                <a:rPr lang="sl-SI" altLang="sl-SI" sz="900" b="1" smtClean="0">
                  <a:solidFill>
                    <a:srgbClr val="0065A3"/>
                  </a:solidFill>
                </a:rPr>
                <a:t>L</a:t>
              </a:r>
              <a:r>
                <a:rPr lang="fr-BE" altLang="sl-SI" sz="900" b="1" smtClean="0">
                  <a:solidFill>
                    <a:srgbClr val="0065A3"/>
                  </a:solidFill>
                </a:rPr>
                <a:t>ess developed regions</a:t>
              </a:r>
              <a:endParaRPr lang="en-GB" altLang="sl-SI" sz="900" b="1" smtClean="0">
                <a:solidFill>
                  <a:srgbClr val="0065A3"/>
                </a:solidFill>
              </a:endParaRPr>
            </a:p>
            <a:p>
              <a:pPr eaLnBrk="0" hangingPunct="0">
                <a:spcBef>
                  <a:spcPct val="0"/>
                </a:spcBef>
                <a:spcAft>
                  <a:spcPct val="215000"/>
                </a:spcAft>
                <a:buClrTx/>
                <a:buFontTx/>
                <a:buNone/>
              </a:pPr>
              <a:r>
                <a:rPr lang="en-GB" altLang="sl-SI" sz="900" b="1" smtClean="0">
                  <a:solidFill>
                    <a:srgbClr val="0065A3"/>
                  </a:solidFill>
                </a:rPr>
                <a:t>Transition regions</a:t>
              </a:r>
            </a:p>
            <a:p>
              <a:pPr eaLnBrk="0" hangingPunct="0">
                <a:spcBef>
                  <a:spcPct val="0"/>
                </a:spcBef>
                <a:spcAft>
                  <a:spcPct val="215000"/>
                </a:spcAft>
                <a:buClrTx/>
                <a:buFontTx/>
                <a:buNone/>
              </a:pPr>
              <a:r>
                <a:rPr lang="en-GB" altLang="sl-SI" sz="900" b="1" smtClean="0">
                  <a:solidFill>
                    <a:srgbClr val="0065A3"/>
                  </a:solidFill>
                </a:rPr>
                <a:t>More developed regions</a:t>
              </a:r>
            </a:p>
            <a:p>
              <a:pPr eaLnBrk="0" hangingPunct="0">
                <a:spcBef>
                  <a:spcPct val="0"/>
                </a:spcBef>
                <a:spcAft>
                  <a:spcPct val="215000"/>
                </a:spcAft>
                <a:buClrTx/>
                <a:buFontTx/>
                <a:buNone/>
              </a:pPr>
              <a:r>
                <a:rPr lang="en-GB" altLang="sl-SI" sz="900" b="1" smtClean="0">
                  <a:solidFill>
                    <a:srgbClr val="0065A3"/>
                  </a:solidFill>
                </a:rPr>
                <a:t>European territorial </a:t>
              </a:r>
              <a:r>
                <a:rPr lang="sl-SI" altLang="sl-SI" sz="900" b="1" smtClean="0">
                  <a:solidFill>
                    <a:srgbClr val="0065A3"/>
                  </a:solidFill>
                </a:rPr>
                <a:t>c</a:t>
              </a:r>
              <a:r>
                <a:rPr lang="fr-BE" altLang="sl-SI" sz="900" b="1" smtClean="0">
                  <a:solidFill>
                    <a:srgbClr val="0065A3"/>
                  </a:solidFill>
                </a:rPr>
                <a:t>ooperation</a:t>
              </a:r>
              <a:endParaRPr lang="en-GB" altLang="sl-SI" sz="900" b="1" smtClean="0">
                <a:solidFill>
                  <a:srgbClr val="0065A3"/>
                </a:solidFill>
              </a:endParaRPr>
            </a:p>
            <a:p>
              <a:pPr eaLnBrk="0" hangingPunct="0">
                <a:spcBef>
                  <a:spcPct val="0"/>
                </a:spcBef>
                <a:spcAft>
                  <a:spcPct val="215000"/>
                </a:spcAft>
                <a:buClrTx/>
                <a:buFontTx/>
                <a:buNone/>
              </a:pPr>
              <a:r>
                <a:rPr lang="sl-SI" altLang="sl-SI" sz="900" b="1" smtClean="0">
                  <a:solidFill>
                    <a:srgbClr val="0065A3"/>
                  </a:solidFill>
                </a:rPr>
                <a:t>U</a:t>
              </a:r>
              <a:r>
                <a:rPr lang="fr-BE" altLang="sl-SI" sz="900" b="1" smtClean="0">
                  <a:solidFill>
                    <a:srgbClr val="0065A3"/>
                  </a:solidFill>
                </a:rPr>
                <a:t>rban innovation actions</a:t>
              </a:r>
              <a:endParaRPr lang="en-GB" altLang="sl-SI" sz="900" b="1" smtClean="0">
                <a:solidFill>
                  <a:srgbClr val="0065A3"/>
                </a:solidFill>
              </a:endParaRPr>
            </a:p>
            <a:p>
              <a:pPr eaLnBrk="0" hangingPunct="0">
                <a:spcBef>
                  <a:spcPct val="0"/>
                </a:spcBef>
                <a:spcAft>
                  <a:spcPct val="215000"/>
                </a:spcAft>
                <a:buClrTx/>
                <a:buFontTx/>
                <a:buNone/>
              </a:pPr>
              <a:r>
                <a:rPr lang="sl-SI" altLang="sl-SI" sz="900" b="1" smtClean="0">
                  <a:solidFill>
                    <a:srgbClr val="0065A3"/>
                  </a:solidFill>
                </a:rPr>
                <a:t>Y</a:t>
              </a:r>
              <a:r>
                <a:rPr lang="fr-BE" altLang="sl-SI" sz="900" b="1" smtClean="0">
                  <a:solidFill>
                    <a:srgbClr val="0065A3"/>
                  </a:solidFill>
                </a:rPr>
                <a:t>outh employement initiative (top-up)</a:t>
              </a:r>
              <a:endParaRPr lang="en-GB" altLang="sl-SI" sz="900" b="1" smtClean="0">
                <a:solidFill>
                  <a:srgbClr val="0065A3"/>
                </a:solidFill>
              </a:endParaRPr>
            </a:p>
            <a:p>
              <a:pPr eaLnBrk="0" hangingPunct="0">
                <a:spcBef>
                  <a:spcPct val="0"/>
                </a:spcBef>
                <a:spcAft>
                  <a:spcPct val="215000"/>
                </a:spcAft>
                <a:buClrTx/>
                <a:buFontTx/>
                <a:buNone/>
              </a:pPr>
              <a:r>
                <a:rPr lang="sl-SI" altLang="sl-SI" sz="900" b="1" smtClean="0">
                  <a:solidFill>
                    <a:srgbClr val="0065A3"/>
                  </a:solidFill>
                </a:rPr>
                <a:t>C</a:t>
              </a:r>
              <a:r>
                <a:rPr lang="fr-BE" altLang="sl-SI" sz="900" b="1" smtClean="0">
                  <a:solidFill>
                    <a:srgbClr val="0065A3"/>
                  </a:solidFill>
                </a:rPr>
                <a:t>ohesion fund</a:t>
              </a:r>
              <a:endParaRPr lang="en-GB" altLang="sl-SI" sz="900" b="1" smtClean="0">
                <a:solidFill>
                  <a:srgbClr val="0065A3"/>
                </a:solidFill>
              </a:endParaRPr>
            </a:p>
            <a:p>
              <a:pPr eaLnBrk="0" hangingPunct="0">
                <a:spcBef>
                  <a:spcPct val="0"/>
                </a:spcBef>
                <a:spcAft>
                  <a:spcPct val="215000"/>
                </a:spcAft>
                <a:buClrTx/>
                <a:buFontTx/>
                <a:buNone/>
              </a:pPr>
              <a:r>
                <a:rPr lang="sl-SI" altLang="sl-SI" sz="900" b="1" smtClean="0">
                  <a:solidFill>
                    <a:srgbClr val="0065A3"/>
                  </a:solidFill>
                </a:rPr>
                <a:t>S</a:t>
              </a:r>
              <a:r>
                <a:rPr lang="fr-BE" altLang="sl-SI" sz="900" b="1" smtClean="0">
                  <a:solidFill>
                    <a:srgbClr val="0065A3"/>
                  </a:solidFill>
                </a:rPr>
                <a:t>pecific allocation for outermost and </a:t>
              </a:r>
              <a:r>
                <a:rPr lang="sl-SI" altLang="sl-SI" sz="900" b="1" smtClean="0">
                  <a:solidFill>
                    <a:srgbClr val="0065A3"/>
                  </a:solidFill>
                </a:rPr>
                <a:t/>
              </a:r>
              <a:br>
                <a:rPr lang="sl-SI" altLang="sl-SI" sz="900" b="1" smtClean="0">
                  <a:solidFill>
                    <a:srgbClr val="0065A3"/>
                  </a:solidFill>
                </a:rPr>
              </a:br>
              <a:r>
                <a:rPr lang="fr-BE" altLang="sl-SI" sz="900" b="1" smtClean="0">
                  <a:solidFill>
                    <a:srgbClr val="0065A3"/>
                  </a:solidFill>
                </a:rPr>
                <a:t>sparsely populated regions</a:t>
              </a:r>
            </a:p>
            <a:p>
              <a:pPr eaLnBrk="0" hangingPunct="0">
                <a:spcBef>
                  <a:spcPct val="0"/>
                </a:spcBef>
                <a:spcAft>
                  <a:spcPct val="215000"/>
                </a:spcAft>
                <a:buClrTx/>
                <a:buFontTx/>
                <a:buNone/>
              </a:pPr>
              <a:r>
                <a:rPr lang="sl-SI" altLang="sl-SI" sz="900" b="1" smtClean="0">
                  <a:solidFill>
                    <a:srgbClr val="0065A3"/>
                  </a:solidFill>
                </a:rPr>
                <a:t>T</a:t>
              </a:r>
              <a:r>
                <a:rPr lang="fr-BE" altLang="sl-SI" sz="900" b="1" smtClean="0">
                  <a:solidFill>
                    <a:srgbClr val="0065A3"/>
                  </a:solidFill>
                </a:rPr>
                <a:t>echnical assistance</a:t>
              </a:r>
              <a:endParaRPr lang="en-GB" altLang="sl-SI" sz="900" b="1" smtClean="0">
                <a:solidFill>
                  <a:srgbClr val="0065A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607723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5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6" name="Group 12"/>
          <p:cNvGrpSpPr>
            <a:grpSpLocks/>
          </p:cNvGrpSpPr>
          <p:nvPr/>
        </p:nvGrpSpPr>
        <p:grpSpPr bwMode="auto">
          <a:xfrm>
            <a:off x="468313" y="2062163"/>
            <a:ext cx="8197850" cy="4246562"/>
            <a:chOff x="298" y="1298"/>
            <a:chExt cx="5164" cy="2675"/>
          </a:xfrm>
        </p:grpSpPr>
        <p:graphicFrame>
          <p:nvGraphicFramePr>
            <p:cNvPr id="23556" name="Object 7"/>
            <p:cNvGraphicFramePr>
              <a:graphicFrameLocks noChangeAspect="1"/>
            </p:cNvGraphicFramePr>
            <p:nvPr/>
          </p:nvGraphicFramePr>
          <p:xfrm>
            <a:off x="298" y="1298"/>
            <a:ext cx="5164" cy="2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name="Chart" r:id="rId4" imgW="8220145" imgH="4257630" progId="MSGraph.Chart.8">
                    <p:embed followColorScheme="full"/>
                  </p:oleObj>
                </mc:Choice>
                <mc:Fallback>
                  <p:oleObj name="Chart" r:id="rId4" imgW="8220145" imgH="4257630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gray">
                        <a:xfrm>
                          <a:off x="298" y="1298"/>
                          <a:ext cx="5164" cy="2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57" name="Rectangle 14"/>
            <p:cNvSpPr>
              <a:spLocks noChangeArrowheads="1"/>
            </p:cNvSpPr>
            <p:nvPr/>
          </p:nvSpPr>
          <p:spPr bwMode="gray">
            <a:xfrm>
              <a:off x="431" y="1570"/>
              <a:ext cx="55" cy="1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Char char="•"/>
                <a:defRPr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9FBA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Char char="•"/>
                <a:defRPr sz="1600">
                  <a:solidFill>
                    <a:schemeClr val="tx2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fr-BE" altLang="fr-FR" smtClean="0">
                <a:solidFill>
                  <a:srgbClr val="0F5494"/>
                </a:solidFill>
              </a:endParaRPr>
            </a:p>
          </p:txBody>
        </p:sp>
      </p:grpSp>
      <p:sp>
        <p:nvSpPr>
          <p:cNvPr id="16389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BE" altLang="en-US" smtClean="0"/>
              <a:t>Budget allocations per Member State (2014-2020)</a:t>
            </a: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6088478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2338" y="2276872"/>
            <a:ext cx="9141662" cy="3672408"/>
          </a:xfrm>
          <a:prstGeom prst="roundRect">
            <a:avLst>
              <a:gd name="adj" fmla="val 5351"/>
            </a:avLst>
          </a:prstGeom>
          <a:solidFill>
            <a:srgbClr val="BDDE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/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rgbClr val="0F5494"/>
              </a:solidFill>
              <a:effectLst/>
            </a:endParaRPr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07950" y="260350"/>
            <a:ext cx="8842375" cy="503238"/>
          </a:xfrm>
        </p:spPr>
        <p:txBody>
          <a:bodyPr/>
          <a:lstStyle/>
          <a:p>
            <a:r>
              <a:rPr lang="fr-BE" altLang="en-US" sz="2400" smtClean="0">
                <a:solidFill>
                  <a:schemeClr val="bg1"/>
                </a:solidFill>
              </a:rPr>
              <a:t>	What measures and		ERDF and CF</a:t>
            </a:r>
            <a:br>
              <a:rPr lang="fr-BE" altLang="en-US" sz="2400" smtClean="0">
                <a:solidFill>
                  <a:schemeClr val="bg1"/>
                </a:solidFill>
              </a:rPr>
            </a:br>
            <a:r>
              <a:rPr lang="fr-BE" altLang="en-US" sz="2400" smtClean="0">
                <a:solidFill>
                  <a:schemeClr val="bg1"/>
                </a:solidFill>
              </a:rPr>
              <a:t>expected results?</a:t>
            </a:r>
            <a:endParaRPr lang="en-GB" altLang="en-US" sz="2400" smtClean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638" y="1484313"/>
            <a:ext cx="9164638" cy="4608512"/>
          </a:xfrm>
        </p:spPr>
        <p:txBody>
          <a:bodyPr/>
          <a:lstStyle/>
          <a:p>
            <a:pPr marL="0" lvl="1" indent="0" algn="ctr">
              <a:spcBef>
                <a:spcPts val="600"/>
              </a:spcBef>
              <a:spcAft>
                <a:spcPts val="1200"/>
              </a:spcAft>
              <a:buClr>
                <a:srgbClr val="333399">
                  <a:lumMod val="50000"/>
                </a:srgbClr>
              </a:buClr>
              <a:buFontTx/>
              <a:buNone/>
              <a:defRPr/>
            </a:pPr>
            <a:r>
              <a:rPr lang="en-GB" altLang="en-US" dirty="0" smtClean="0"/>
              <a:t>Energy efficiency</a:t>
            </a:r>
            <a:r>
              <a:rPr lang="en-GB" altLang="en-US" dirty="0"/>
              <a:t> </a:t>
            </a:r>
            <a:r>
              <a:rPr lang="en-GB" altLang="en-US" dirty="0" smtClean="0"/>
              <a:t>for lower energy bills, better living and working conditions, local jobs and competitive businesses</a:t>
            </a:r>
          </a:p>
          <a:p>
            <a:pPr marL="342900" lvl="1" indent="-342900"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defRPr/>
            </a:pPr>
            <a:r>
              <a:rPr lang="en-GB" altLang="en-US" b="0" kern="1200" dirty="0">
                <a:ea typeface="+mn-ea"/>
                <a:cs typeface="+mn-cs"/>
              </a:rPr>
              <a:t>€ 7.9 billion for energy efficiency in </a:t>
            </a:r>
            <a:r>
              <a:rPr lang="en-GB" altLang="en-US" kern="1200" dirty="0">
                <a:ea typeface="+mn-ea"/>
                <a:cs typeface="+mn-cs"/>
              </a:rPr>
              <a:t>public infrastructure</a:t>
            </a:r>
            <a:r>
              <a:rPr lang="en-GB" altLang="en-US" b="0" kern="1200" dirty="0">
                <a:ea typeface="+mn-ea"/>
                <a:cs typeface="+mn-cs"/>
              </a:rPr>
              <a:t>, notably </a:t>
            </a:r>
            <a:r>
              <a:rPr lang="en-GB" altLang="en-US" kern="1200" dirty="0">
                <a:ea typeface="+mn-ea"/>
                <a:cs typeface="+mn-cs"/>
              </a:rPr>
              <a:t>buildings</a:t>
            </a:r>
            <a:r>
              <a:rPr lang="en-GB" altLang="en-US" b="0" kern="1200" dirty="0">
                <a:ea typeface="+mn-ea"/>
                <a:cs typeface="+mn-cs"/>
              </a:rPr>
              <a:t>, contributing to public buildings using 5.2 </a:t>
            </a:r>
            <a:r>
              <a:rPr lang="en-GB" altLang="en-US" b="0" kern="1200" dirty="0" err="1">
                <a:ea typeface="+mn-ea"/>
                <a:cs typeface="+mn-cs"/>
              </a:rPr>
              <a:t>TWh</a:t>
            </a:r>
            <a:r>
              <a:rPr lang="en-GB" altLang="en-US" b="0" kern="1200" dirty="0">
                <a:ea typeface="+mn-ea"/>
                <a:cs typeface="+mn-cs"/>
              </a:rPr>
              <a:t>/year less energy than now</a:t>
            </a:r>
          </a:p>
          <a:p>
            <a:pPr marL="342900" lvl="1" indent="-342900"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defRPr/>
            </a:pPr>
            <a:r>
              <a:rPr lang="en-GB" altLang="en-US" b="0" kern="1200" dirty="0">
                <a:ea typeface="+mn-ea"/>
                <a:cs typeface="+mn-cs"/>
              </a:rPr>
              <a:t>€ 5.4 billion for energy efficiency in </a:t>
            </a:r>
            <a:r>
              <a:rPr lang="en-GB" altLang="en-US" kern="1200" dirty="0">
                <a:ea typeface="+mn-ea"/>
                <a:cs typeface="+mn-cs"/>
              </a:rPr>
              <a:t>residential buildings</a:t>
            </a:r>
            <a:r>
              <a:rPr lang="en-GB" altLang="en-US" b="0" kern="1200" dirty="0">
                <a:ea typeface="+mn-ea"/>
                <a:cs typeface="+mn-cs"/>
              </a:rPr>
              <a:t>, contributing to </a:t>
            </a:r>
            <a:r>
              <a:rPr lang="en-GB" altLang="en-US" b="0" kern="1200" dirty="0" smtClean="0">
                <a:ea typeface="+mn-ea"/>
                <a:cs typeface="+mn-cs"/>
              </a:rPr>
              <a:t>875 000 </a:t>
            </a:r>
            <a:r>
              <a:rPr lang="en-GB" altLang="en-US" b="0" kern="1200" dirty="0">
                <a:ea typeface="+mn-ea"/>
                <a:cs typeface="+mn-cs"/>
              </a:rPr>
              <a:t>households with energy renovated dwellings</a:t>
            </a:r>
          </a:p>
          <a:p>
            <a:pPr marL="342900" lvl="1" indent="-342900"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defRPr/>
            </a:pPr>
            <a:r>
              <a:rPr lang="en-GB" altLang="en-US" b="0" kern="1200" dirty="0">
                <a:ea typeface="+mn-ea"/>
                <a:cs typeface="+mn-cs"/>
              </a:rPr>
              <a:t>€ 3.4 billion to support energy efficiency in </a:t>
            </a:r>
            <a:r>
              <a:rPr lang="en-GB" altLang="en-US" b="0" kern="1200" dirty="0" smtClean="0">
                <a:ea typeface="+mn-ea"/>
                <a:cs typeface="+mn-cs"/>
              </a:rPr>
              <a:t>57 </a:t>
            </a:r>
            <a:r>
              <a:rPr lang="en-GB" altLang="en-US" b="0" kern="1200" dirty="0">
                <a:ea typeface="+mn-ea"/>
                <a:cs typeface="+mn-cs"/>
              </a:rPr>
              <a:t>000 </a:t>
            </a:r>
            <a:r>
              <a:rPr lang="en-GB" altLang="en-US" kern="1200" dirty="0">
                <a:ea typeface="+mn-ea"/>
                <a:cs typeface="+mn-cs"/>
              </a:rPr>
              <a:t>enterprises</a:t>
            </a:r>
            <a:r>
              <a:rPr lang="en-GB" altLang="en-US" b="0" kern="1200" dirty="0">
                <a:ea typeface="+mn-ea"/>
                <a:cs typeface="+mn-cs"/>
              </a:rPr>
              <a:t>, mainly small and medium-sized</a:t>
            </a:r>
          </a:p>
          <a:p>
            <a:pPr marL="342900" lvl="1" indent="-342900"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defRPr/>
            </a:pPr>
            <a:r>
              <a:rPr lang="en-GB" altLang="en-US" b="0" kern="1200" dirty="0">
                <a:ea typeface="+mn-ea"/>
                <a:cs typeface="+mn-cs"/>
              </a:rPr>
              <a:t>€ 1.7 billion to support </a:t>
            </a:r>
            <a:r>
              <a:rPr lang="en-GB" altLang="en-US" kern="1200" dirty="0">
                <a:ea typeface="+mn-ea"/>
                <a:cs typeface="+mn-cs"/>
              </a:rPr>
              <a:t>high-efficiency cogeneration </a:t>
            </a:r>
            <a:r>
              <a:rPr lang="en-GB" altLang="en-US" b="0" kern="1200" dirty="0">
                <a:ea typeface="+mn-ea"/>
                <a:cs typeface="+mn-cs"/>
              </a:rPr>
              <a:t>of heat and power and </a:t>
            </a:r>
            <a:r>
              <a:rPr lang="en-GB" altLang="en-US" kern="1200" dirty="0">
                <a:ea typeface="+mn-ea"/>
                <a:cs typeface="+mn-cs"/>
              </a:rPr>
              <a:t>district heating</a:t>
            </a:r>
          </a:p>
          <a:p>
            <a:pPr marL="0" lvl="1" indent="0">
              <a:spcBef>
                <a:spcPts val="1200"/>
              </a:spcBef>
              <a:spcAft>
                <a:spcPts val="1200"/>
              </a:spcAft>
              <a:buClr>
                <a:srgbClr val="333399">
                  <a:lumMod val="50000"/>
                </a:srgbClr>
              </a:buClr>
              <a:buFontTx/>
              <a:buNone/>
              <a:defRPr/>
            </a:pPr>
            <a:r>
              <a:rPr lang="en-GB" altLang="en-US" sz="1200" b="0" i="1" dirty="0"/>
              <a:t> </a:t>
            </a:r>
            <a:r>
              <a:rPr lang="en-GB" altLang="en-US" sz="1200" b="0" i="1" dirty="0" smtClean="0"/>
              <a:t>     Planned ERDF and CF allocations as of May 2016</a:t>
            </a:r>
          </a:p>
          <a:p>
            <a:pPr marL="0" lvl="1">
              <a:spcBef>
                <a:spcPts val="600"/>
              </a:spcBef>
              <a:spcAft>
                <a:spcPts val="1200"/>
              </a:spcAft>
              <a:defRPr/>
            </a:pPr>
            <a:endParaRPr lang="en-GB" alt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1980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-1" y="2204864"/>
            <a:ext cx="8950325" cy="3672408"/>
          </a:xfrm>
          <a:prstGeom prst="roundRect">
            <a:avLst>
              <a:gd name="adj" fmla="val 6665"/>
            </a:avLst>
          </a:prstGeom>
          <a:solidFill>
            <a:srgbClr val="BDDE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/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rgbClr val="0F5494"/>
              </a:solidFill>
              <a:effectLst/>
            </a:endParaRPr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07950" y="260350"/>
            <a:ext cx="8842375" cy="503238"/>
          </a:xfrm>
        </p:spPr>
        <p:txBody>
          <a:bodyPr/>
          <a:lstStyle/>
          <a:p>
            <a:r>
              <a:rPr lang="fr-BE" altLang="en-US" sz="2400" smtClean="0">
                <a:solidFill>
                  <a:schemeClr val="bg1"/>
                </a:solidFill>
              </a:rPr>
              <a:t>	What measures and		ERDF and CF</a:t>
            </a:r>
            <a:br>
              <a:rPr lang="fr-BE" altLang="en-US" sz="2400" smtClean="0">
                <a:solidFill>
                  <a:schemeClr val="bg1"/>
                </a:solidFill>
              </a:rPr>
            </a:br>
            <a:r>
              <a:rPr lang="fr-BE" altLang="en-US" sz="2400" smtClean="0">
                <a:solidFill>
                  <a:schemeClr val="bg1"/>
                </a:solidFill>
              </a:rPr>
              <a:t>expected results?</a:t>
            </a:r>
            <a:endParaRPr lang="en-GB" altLang="en-US" sz="2400" smtClean="0">
              <a:solidFill>
                <a:schemeClr val="bg1"/>
              </a:solidFill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-20638" y="1484313"/>
            <a:ext cx="9164638" cy="4608512"/>
          </a:xfrm>
        </p:spPr>
        <p:txBody>
          <a:bodyPr/>
          <a:lstStyle/>
          <a:p>
            <a:pPr marL="0" lvl="1" indent="0" algn="ctr">
              <a:spcBef>
                <a:spcPts val="600"/>
              </a:spcBef>
              <a:spcAft>
                <a:spcPts val="1200"/>
              </a:spcAft>
              <a:buClr>
                <a:srgbClr val="333399">
                  <a:lumMod val="50000"/>
                </a:srgbClr>
              </a:buClr>
              <a:buFontTx/>
              <a:buNone/>
              <a:defRPr/>
            </a:pPr>
            <a:r>
              <a:rPr lang="en-GB" altLang="en-US" dirty="0" smtClean="0"/>
              <a:t>Renewable energy, smart energy infrastructure and research and innovation for a transformed energy system</a:t>
            </a:r>
          </a:p>
          <a:p>
            <a:pPr marL="342900" lvl="1" indent="-342900"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defRPr/>
            </a:pPr>
            <a:r>
              <a:rPr lang="en-GB" altLang="en-US" b="0" kern="1200" dirty="0" smtClean="0">
                <a:ea typeface="+mn-ea"/>
                <a:cs typeface="+mn-cs"/>
              </a:rPr>
              <a:t>€ </a:t>
            </a:r>
            <a:r>
              <a:rPr lang="en-GB" altLang="en-US" b="0" kern="1200" dirty="0">
                <a:ea typeface="+mn-ea"/>
                <a:cs typeface="+mn-cs"/>
              </a:rPr>
              <a:t>4.9 billion for </a:t>
            </a:r>
            <a:r>
              <a:rPr lang="en-GB" altLang="en-US" kern="1200" dirty="0">
                <a:ea typeface="+mn-ea"/>
                <a:cs typeface="+mn-cs"/>
              </a:rPr>
              <a:t>renewable energy</a:t>
            </a:r>
            <a:r>
              <a:rPr lang="en-GB" altLang="en-US" b="0" kern="1200" dirty="0">
                <a:ea typeface="+mn-ea"/>
                <a:cs typeface="+mn-cs"/>
              </a:rPr>
              <a:t>, contributing to around           7 670 MW of additional capacity of renewable energy production</a:t>
            </a:r>
          </a:p>
          <a:p>
            <a:pPr marL="342900" lvl="1" indent="-342900"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defRPr/>
            </a:pPr>
            <a:r>
              <a:rPr lang="en-GB" altLang="en-US" b="0" kern="1200" dirty="0">
                <a:ea typeface="+mn-ea"/>
                <a:cs typeface="+mn-cs"/>
              </a:rPr>
              <a:t>€ 1.1 billion for </a:t>
            </a:r>
            <a:r>
              <a:rPr lang="en-GB" altLang="en-US" kern="1200" dirty="0">
                <a:ea typeface="+mn-ea"/>
                <a:cs typeface="+mn-cs"/>
              </a:rPr>
              <a:t>smart distribution grids</a:t>
            </a:r>
            <a:r>
              <a:rPr lang="en-GB" altLang="en-US" b="0" kern="1200" dirty="0">
                <a:ea typeface="+mn-ea"/>
                <a:cs typeface="+mn-cs"/>
              </a:rPr>
              <a:t>, contributing to         3.3 million additional energy users connected to smart grids</a:t>
            </a:r>
          </a:p>
          <a:p>
            <a:pPr marL="342900" lvl="1" indent="-342900"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defRPr/>
            </a:pPr>
            <a:r>
              <a:rPr lang="en-GB" altLang="en-US" b="0" kern="1200" dirty="0">
                <a:ea typeface="+mn-ea"/>
                <a:cs typeface="+mn-cs"/>
              </a:rPr>
              <a:t>€ 2.3 billion for infrastructure for </a:t>
            </a:r>
            <a:r>
              <a:rPr lang="en-GB" altLang="en-US" kern="1200" dirty="0">
                <a:ea typeface="+mn-ea"/>
                <a:cs typeface="+mn-cs"/>
              </a:rPr>
              <a:t>smart electricity and gas storage and transmission systems</a:t>
            </a:r>
            <a:r>
              <a:rPr lang="en-GB" altLang="en-US" b="0" kern="1200" dirty="0">
                <a:ea typeface="+mn-ea"/>
                <a:cs typeface="+mn-cs"/>
              </a:rPr>
              <a:t>, mainly in less developed regions in six MS</a:t>
            </a:r>
          </a:p>
          <a:p>
            <a:pPr marL="342900" lvl="1" indent="-342900"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defRPr/>
            </a:pPr>
            <a:r>
              <a:rPr lang="en-GB" altLang="en-US" b="0" kern="1200" dirty="0">
                <a:ea typeface="+mn-ea"/>
                <a:cs typeface="+mn-cs"/>
              </a:rPr>
              <a:t>At least € 2.6 billion for </a:t>
            </a:r>
            <a:r>
              <a:rPr lang="en-GB" altLang="en-US" kern="1200" dirty="0">
                <a:ea typeface="+mn-ea"/>
                <a:cs typeface="+mn-cs"/>
              </a:rPr>
              <a:t>low-carbon research and innovation</a:t>
            </a:r>
            <a:r>
              <a:rPr lang="en-GB" altLang="en-US" b="0" kern="1200" dirty="0">
                <a:ea typeface="+mn-ea"/>
                <a:cs typeface="+mn-cs"/>
              </a:rPr>
              <a:t>, but possibly more based on smart specialisation strategies</a:t>
            </a:r>
          </a:p>
          <a:p>
            <a:pPr marL="0" lvl="1" indent="0">
              <a:spcBef>
                <a:spcPts val="600"/>
              </a:spcBef>
              <a:spcAft>
                <a:spcPts val="1200"/>
              </a:spcAft>
              <a:buClr>
                <a:srgbClr val="333399">
                  <a:lumMod val="50000"/>
                </a:srgbClr>
              </a:buClr>
              <a:buFontTx/>
              <a:buNone/>
              <a:defRPr/>
            </a:pPr>
            <a:endParaRPr lang="en-GB" altLang="en-US" sz="1200" b="0" i="1" dirty="0" smtClean="0"/>
          </a:p>
          <a:p>
            <a:pPr marL="0" lvl="1" indent="0">
              <a:spcBef>
                <a:spcPts val="600"/>
              </a:spcBef>
              <a:spcAft>
                <a:spcPts val="1200"/>
              </a:spcAft>
              <a:buClr>
                <a:srgbClr val="333399">
                  <a:lumMod val="50000"/>
                </a:srgbClr>
              </a:buClr>
              <a:buFontTx/>
              <a:buNone/>
              <a:defRPr/>
            </a:pPr>
            <a:r>
              <a:rPr lang="en-GB" altLang="en-US" sz="1200" b="0" i="1" dirty="0" smtClean="0"/>
              <a:t>Planned </a:t>
            </a:r>
            <a:r>
              <a:rPr lang="en-GB" altLang="en-US" sz="1200" b="0" i="1" dirty="0"/>
              <a:t>ERDF and CF allocations as of May 2016</a:t>
            </a:r>
          </a:p>
          <a:p>
            <a:pPr marL="285750" lvl="1">
              <a:spcBef>
                <a:spcPts val="600"/>
              </a:spcBef>
              <a:spcAft>
                <a:spcPts val="1200"/>
              </a:spcAft>
              <a:buClr>
                <a:srgbClr val="333399">
                  <a:lumMod val="50000"/>
                </a:srgbClr>
              </a:buClr>
              <a:defRPr/>
            </a:pPr>
            <a:endParaRPr lang="en-GB" altLang="en-US" b="0" dirty="0"/>
          </a:p>
          <a:p>
            <a:pPr marL="0" lvl="1">
              <a:spcBef>
                <a:spcPts val="600"/>
              </a:spcBef>
              <a:spcAft>
                <a:spcPts val="1200"/>
              </a:spcAft>
              <a:buClr>
                <a:srgbClr val="333399">
                  <a:lumMod val="50000"/>
                </a:srgbClr>
              </a:buClr>
              <a:defRPr/>
            </a:pPr>
            <a:endParaRPr lang="en-GB" altLang="en-US" sz="1800" b="0" dirty="0" smtClean="0"/>
          </a:p>
          <a:p>
            <a:pPr marL="0" lvl="1">
              <a:spcBef>
                <a:spcPts val="600"/>
              </a:spcBef>
              <a:spcAft>
                <a:spcPts val="1200"/>
              </a:spcAft>
              <a:buClr>
                <a:srgbClr val="333399">
                  <a:lumMod val="50000"/>
                </a:srgbClr>
              </a:buClr>
              <a:defRPr/>
            </a:pPr>
            <a:endParaRPr lang="en-GB" altLang="en-US" sz="1800" b="0" i="1" dirty="0" smtClean="0"/>
          </a:p>
          <a:p>
            <a:pPr marL="0" lvl="1">
              <a:spcBef>
                <a:spcPts val="600"/>
              </a:spcBef>
              <a:spcAft>
                <a:spcPts val="1200"/>
              </a:spcAft>
              <a:defRPr/>
            </a:pPr>
            <a:endParaRPr lang="en-GB" alt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44815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50DAC1-3237-4742-8D5C-705167448467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pic>
        <p:nvPicPr>
          <p:cNvPr id="5" name="Picture 2" descr="U:\001 SUBJECT MATTERS\003 SET-Plan\017 EIP SCC - Smart Cities and Communities\Pictures\Thinkstock Pictures\1473227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4260" y="925403"/>
            <a:ext cx="9252520" cy="616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-193379" y="-362198"/>
            <a:ext cx="9702031" cy="1319462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7" name="Picture 1" descr="U:\001 SUBJECT MATTERS\003 SET-Plan\017 EIP SCC - Smart Cities and Communities\Pictures\EC Logo\EN\LOGO CE_Vertical_EN_quadri_L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00" y="244800"/>
            <a:ext cx="1440000" cy="9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962" y="1340768"/>
            <a:ext cx="9144000" cy="100718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25000">
                <a:srgbClr val="FFFFFF"/>
              </a:gs>
              <a:gs pos="20000">
                <a:schemeClr val="bg1">
                  <a:alpha val="5000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square" lIns="144000" tIns="72000" rIns="144000" bIns="72000">
            <a:spAutoFit/>
          </a:bodyPr>
          <a:lstStyle/>
          <a:p>
            <a:pPr marL="1254125">
              <a:spcBef>
                <a:spcPts val="1200"/>
              </a:spcBef>
              <a:spcAft>
                <a:spcPts val="0"/>
              </a:spcAft>
              <a:buClr>
                <a:srgbClr val="0F5494"/>
              </a:buClr>
              <a:defRPr/>
            </a:pPr>
            <a:r>
              <a:rPr lang="en-GB" sz="3200" b="1" dirty="0"/>
              <a:t>Connecting Europe </a:t>
            </a:r>
            <a:r>
              <a:rPr lang="en-GB" sz="3200" b="1" dirty="0" smtClean="0"/>
              <a:t>Facility (CEF)</a:t>
            </a:r>
            <a:endParaRPr lang="en-GB" sz="3200" b="1" dirty="0"/>
          </a:p>
          <a:p>
            <a:pPr marL="36000" algn="ctr">
              <a:spcBef>
                <a:spcPts val="0"/>
              </a:spcBef>
              <a:spcAft>
                <a:spcPts val="0"/>
              </a:spcAft>
              <a:buClr>
                <a:srgbClr val="0F5494"/>
              </a:buClr>
              <a:defRPr/>
            </a:pP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fr-F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investments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for European infrastructures (2014-2020)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 rot="753642">
            <a:off x="1434923" y="5082013"/>
            <a:ext cx="1455473" cy="1455473"/>
          </a:xfrm>
          <a:prstGeom prst="ellipse">
            <a:avLst/>
          </a:prstGeom>
          <a:solidFill>
            <a:srgbClr val="0F5494"/>
          </a:solidFill>
          <a:ln>
            <a:headEnd type="none" w="med" len="med"/>
            <a:tailEnd type="none" w="med" len="med"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€ 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24,05</a:t>
            </a:r>
          </a:p>
          <a:p>
            <a:pPr algn="ctr"/>
            <a:r>
              <a:rPr lang="fr-FR" sz="2000" dirty="0" smtClean="0"/>
              <a:t>billion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 bwMode="auto">
          <a:xfrm rot="753642">
            <a:off x="3928391" y="5205747"/>
            <a:ext cx="1417984" cy="1417984"/>
          </a:xfrm>
          <a:prstGeom prst="ellipse">
            <a:avLst/>
          </a:prstGeom>
          <a:solidFill>
            <a:srgbClr val="0F5494"/>
          </a:solidFill>
          <a:ln>
            <a:headEnd type="none" w="med" len="med"/>
            <a:tailEnd type="none" w="med" len="med"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€ 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5,35</a:t>
            </a:r>
          </a:p>
          <a:p>
            <a:pPr algn="ctr"/>
            <a:r>
              <a:rPr lang="fr-FR" sz="2000" dirty="0" smtClean="0"/>
              <a:t>billion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 bwMode="auto">
          <a:xfrm rot="753642">
            <a:off x="6263962" y="5137774"/>
            <a:ext cx="1401601" cy="1401601"/>
          </a:xfrm>
          <a:prstGeom prst="ellipse">
            <a:avLst/>
          </a:prstGeom>
          <a:solidFill>
            <a:srgbClr val="0F5494"/>
          </a:solidFill>
          <a:ln>
            <a:headEnd type="none" w="med" len="med"/>
            <a:tailEnd type="none" w="med" len="med"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€ 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1,04</a:t>
            </a:r>
          </a:p>
          <a:p>
            <a:pPr algn="ctr"/>
            <a:r>
              <a:rPr lang="fr-FR" sz="2000" dirty="0" smtClean="0"/>
              <a:t>billion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4076" y="4501117"/>
            <a:ext cx="1603965" cy="46166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endParaRPr lang="en-GB" sz="2400" b="1" dirty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72437" y="4514531"/>
            <a:ext cx="1402948" cy="52322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BE" sz="2800" b="1" dirty="0" err="1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GB" sz="2800" b="1" dirty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12159" y="4493963"/>
            <a:ext cx="1616725" cy="52322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BE" sz="2800" b="1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Telecom</a:t>
            </a:r>
            <a:endParaRPr lang="en-GB" sz="2800" b="1" dirty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 bwMode="auto">
          <a:xfrm rot="753642">
            <a:off x="3600718" y="2736743"/>
            <a:ext cx="1775760" cy="1775760"/>
          </a:xfrm>
          <a:prstGeom prst="ellipse">
            <a:avLst/>
          </a:prstGeom>
          <a:solidFill>
            <a:srgbClr val="67A91F"/>
          </a:solidFill>
          <a:ln>
            <a:headEnd type="none" w="med" len="med"/>
            <a:tailEnd type="none" w="med" len="med"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kumimoji="0" lang="de-DE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</a:p>
          <a:p>
            <a:pPr algn="ctr"/>
            <a:r>
              <a:rPr kumimoji="0" lang="de-DE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€ 30,4</a:t>
            </a:r>
          </a:p>
          <a:p>
            <a:pPr algn="ctr"/>
            <a:r>
              <a:rPr lang="fr-FR" sz="2400" dirty="0" smtClean="0"/>
              <a:t>billion</a:t>
            </a:r>
            <a:endParaRPr kumimoji="0" lang="en-GB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42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troal\Desktop\ThinkstockPhotos-6488915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92" y="1844823"/>
            <a:ext cx="5245564" cy="393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8034" y="2852936"/>
            <a:ext cx="42995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5400" b="1" dirty="0" err="1" smtClean="0"/>
              <a:t>Upcoming</a:t>
            </a:r>
            <a:r>
              <a:rPr lang="fr-BE" sz="5400" b="1" dirty="0" smtClean="0"/>
              <a:t> </a:t>
            </a:r>
          </a:p>
          <a:p>
            <a:r>
              <a:rPr lang="fr-BE" sz="5400" b="1" dirty="0" smtClean="0"/>
              <a:t>Events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2086048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539552" y="1813781"/>
            <a:ext cx="8064896" cy="751123"/>
          </a:xfrm>
          <a:prstGeom prst="roundRect">
            <a:avLst/>
          </a:prstGeom>
          <a:solidFill>
            <a:srgbClr val="BDDE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80" y="1772816"/>
            <a:ext cx="8229600" cy="792088"/>
          </a:xfrm>
        </p:spPr>
        <p:txBody>
          <a:bodyPr/>
          <a:lstStyle/>
          <a:p>
            <a:r>
              <a:rPr lang="en-GB" sz="2800" dirty="0" smtClean="0"/>
              <a:t>15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CIVITAS </a:t>
            </a:r>
            <a:r>
              <a:rPr lang="en-GB" sz="2800" dirty="0"/>
              <a:t>FORUM Conference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95674"/>
            <a:ext cx="2533446" cy="25509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071070" y="5245793"/>
            <a:ext cx="3603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 </a:t>
            </a:r>
          </a:p>
          <a:p>
            <a:r>
              <a:rPr lang="en-GB" sz="2000" dirty="0" smtClean="0"/>
              <a:t>Torres </a:t>
            </a:r>
            <a:r>
              <a:rPr lang="en-GB" sz="2000" dirty="0"/>
              <a:t>Vedras, </a:t>
            </a:r>
            <a:r>
              <a:rPr lang="en-GB" sz="2000" dirty="0" smtClean="0"/>
              <a:t>Portugal</a:t>
            </a:r>
          </a:p>
          <a:p>
            <a:r>
              <a:rPr lang="en-GB" sz="2000" dirty="0"/>
              <a:t> </a:t>
            </a:r>
            <a:r>
              <a:rPr lang="en-GB" sz="2000" b="1" dirty="0"/>
              <a:t>27-29 September 2017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2238" y="44103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fr-BE" sz="2400" kern="0" dirty="0" smtClean="0">
                <a:solidFill>
                  <a:schemeClr val="bg1"/>
                </a:solidFill>
              </a:rPr>
              <a:t>1/6</a:t>
            </a:r>
            <a:r>
              <a:rPr lang="fr-BE" sz="2400" kern="0" dirty="0" smtClean="0"/>
              <a:t>)</a:t>
            </a:r>
            <a:endParaRPr lang="en-GB" sz="2400" kern="0" dirty="0"/>
          </a:p>
        </p:txBody>
      </p:sp>
      <p:sp>
        <p:nvSpPr>
          <p:cNvPr id="9" name="TextBox 8"/>
          <p:cNvSpPr txBox="1"/>
          <p:nvPr/>
        </p:nvSpPr>
        <p:spPr>
          <a:xfrm>
            <a:off x="2195736" y="6261456"/>
            <a:ext cx="5399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http://civitas.eu/content/save-date-civitas-forum-conference-2017</a:t>
            </a:r>
          </a:p>
        </p:txBody>
      </p:sp>
    </p:spTree>
    <p:extLst>
      <p:ext uri="{BB962C8B-B14F-4D97-AF65-F5344CB8AC3E}">
        <p14:creationId xmlns:p14="http://schemas.microsoft.com/office/powerpoint/2010/main" val="349717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4752480" y="1628800"/>
            <a:ext cx="4140000" cy="4140000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200" y="188640"/>
            <a:ext cx="43729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UNION STRATEGY </a:t>
            </a:r>
          </a:p>
          <a:p>
            <a:r>
              <a:rPr lang="en-GB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 5 dimensions 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3578" y="1922286"/>
            <a:ext cx="6877801" cy="4340508"/>
            <a:chOff x="1340099" y="1666417"/>
            <a:chExt cx="6201443" cy="3919258"/>
          </a:xfrm>
        </p:grpSpPr>
        <p:sp>
          <p:nvSpPr>
            <p:cNvPr id="4" name="TextBox 3"/>
            <p:cNvSpPr txBox="1"/>
            <p:nvPr/>
          </p:nvSpPr>
          <p:spPr>
            <a:xfrm>
              <a:off x="5556926" y="2422575"/>
              <a:ext cx="1916323" cy="58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solidFill>
                    <a:srgbClr val="3166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fully integrated </a:t>
              </a:r>
            </a:p>
            <a:p>
              <a:r>
                <a:rPr lang="en-GB" sz="1800" b="1" dirty="0" smtClean="0">
                  <a:solidFill>
                    <a:srgbClr val="3166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 market</a:t>
              </a:r>
              <a:endParaRPr lang="en-GB" sz="1800" b="1" dirty="0">
                <a:solidFill>
                  <a:srgbClr val="3166C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40099" y="2271563"/>
              <a:ext cx="2039699" cy="58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800" b="1" dirty="0" smtClean="0">
                  <a:solidFill>
                    <a:srgbClr val="3166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 security,</a:t>
              </a:r>
            </a:p>
            <a:p>
              <a:pPr algn="r"/>
              <a:r>
                <a:rPr lang="en-GB" sz="1800" b="1" dirty="0" smtClean="0">
                  <a:solidFill>
                    <a:srgbClr val="3166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solidarity and trust</a:t>
              </a:r>
              <a:endParaRPr lang="en-GB" sz="1800" b="1" dirty="0">
                <a:solidFill>
                  <a:srgbClr val="3166C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27896" y="4364855"/>
              <a:ext cx="1669686" cy="58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800" b="1" dirty="0" smtClean="0">
                  <a:solidFill>
                    <a:srgbClr val="3166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Decarbonising </a:t>
              </a:r>
            </a:p>
            <a:p>
              <a:pPr algn="r"/>
              <a:r>
                <a:rPr lang="en-GB" sz="1800" b="1" dirty="0" smtClean="0">
                  <a:solidFill>
                    <a:srgbClr val="3166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economy</a:t>
              </a:r>
              <a:endParaRPr lang="en-GB" sz="1800" b="1" dirty="0">
                <a:solidFill>
                  <a:srgbClr val="3166C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97806" y="1666417"/>
              <a:ext cx="1600310" cy="58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800" b="1" dirty="0" smtClean="0">
                  <a:solidFill>
                    <a:srgbClr val="3166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</a:p>
            <a:p>
              <a:pPr algn="ctr"/>
              <a:r>
                <a:rPr lang="en-GB" sz="1800" b="1" dirty="0" smtClean="0">
                  <a:solidFill>
                    <a:srgbClr val="3166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Efficiency first</a:t>
              </a:r>
              <a:endParaRPr lang="en-GB" sz="1800" b="1" dirty="0">
                <a:solidFill>
                  <a:srgbClr val="3166C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88628" y="3869602"/>
              <a:ext cx="2052914" cy="1716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dirty="0" smtClean="0">
                  <a:solidFill>
                    <a:srgbClr val="3166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Research, </a:t>
              </a:r>
            </a:p>
            <a:p>
              <a:r>
                <a:rPr lang="en-GB" sz="1800" b="1" dirty="0" smtClean="0">
                  <a:solidFill>
                    <a:srgbClr val="3166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 and </a:t>
              </a:r>
            </a:p>
            <a:p>
              <a:r>
                <a:rPr lang="en-GB" sz="1800" b="1" dirty="0" smtClean="0">
                  <a:solidFill>
                    <a:srgbClr val="3166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Competitiveness to develop</a:t>
              </a:r>
            </a:p>
            <a:p>
              <a:r>
                <a:rPr lang="en-GB" sz="1800" b="1" dirty="0">
                  <a:solidFill>
                    <a:srgbClr val="3166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1800" b="1" dirty="0" smtClean="0">
                  <a:solidFill>
                    <a:srgbClr val="3166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echnological leadership </a:t>
              </a:r>
            </a:p>
            <a:p>
              <a:endParaRPr lang="en-GB" sz="9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2144176"/>
              <a:ext cx="2912254" cy="2819579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215975" y="1228690"/>
            <a:ext cx="90730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endParaRPr kumimoji="0" lang="de-DE" sz="1000" b="1" i="0" u="none" strike="noStrike" cap="none" normalizeH="0" baseline="0" dirty="0" smtClean="0">
              <a:ln>
                <a:noFill/>
              </a:ln>
              <a:effectLst/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kumimoji="0" lang="de-DE" sz="1800" b="1" i="0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The </a:t>
            </a:r>
            <a:r>
              <a:rPr kumimoji="0" lang="de-DE" sz="18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/>
                <a:cs typeface="Arial"/>
              </a:rPr>
              <a:t>Energy</a:t>
            </a:r>
            <a:r>
              <a: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/>
                <a:cs typeface="Arial"/>
              </a:rPr>
              <a:t> Union </a:t>
            </a:r>
            <a:r>
              <a:rPr kumimoji="0" lang="de-DE" sz="1800" b="1" i="0" u="none" strike="noStrike" cap="none" normalizeH="0" baseline="0" dirty="0" err="1" smtClean="0">
                <a:ln>
                  <a:noFill/>
                </a:ln>
                <a:effectLst/>
                <a:latin typeface="Arial"/>
                <a:cs typeface="Arial"/>
              </a:rPr>
              <a:t>aims</a:t>
            </a:r>
            <a:r>
              <a:rPr kumimoji="0" lang="de-DE" sz="1800" b="1" i="0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 at </a:t>
            </a:r>
            <a:r>
              <a:rPr kumimoji="0" lang="de-DE" sz="1800" b="1" i="1" u="none" strike="noStrike" cap="none" normalizeH="0" baseline="0" dirty="0" err="1" smtClean="0">
                <a:ln>
                  <a:noFill/>
                </a:ln>
                <a:effectLst/>
                <a:latin typeface="Arial"/>
                <a:cs typeface="Arial"/>
              </a:rPr>
              <a:t>secure</a:t>
            </a:r>
            <a:r>
              <a:rPr kumimoji="0" lang="de-DE" sz="1800" b="1" i="1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, </a:t>
            </a:r>
            <a:r>
              <a:rPr kumimoji="0" lang="de-DE" sz="1800" b="1" i="1" u="none" strike="noStrike" cap="none" normalizeH="0" baseline="0" dirty="0" err="1" smtClean="0">
                <a:ln>
                  <a:noFill/>
                </a:ln>
                <a:effectLst/>
                <a:latin typeface="Arial"/>
                <a:cs typeface="Arial"/>
              </a:rPr>
              <a:t>sustainable</a:t>
            </a:r>
            <a:r>
              <a:rPr kumimoji="0" lang="de-DE" sz="1800" b="1" i="1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, </a:t>
            </a:r>
            <a:r>
              <a:rPr kumimoji="0" lang="de-DE" sz="1800" b="1" i="1" u="none" strike="noStrike" cap="none" normalizeH="0" baseline="0" dirty="0" err="1" smtClean="0">
                <a:ln>
                  <a:noFill/>
                </a:ln>
                <a:effectLst/>
                <a:latin typeface="Arial"/>
                <a:cs typeface="Arial"/>
              </a:rPr>
              <a:t>competitive</a:t>
            </a:r>
            <a:r>
              <a:rPr kumimoji="0" lang="de-DE" sz="1800" b="1" i="1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, </a:t>
            </a:r>
            <a:r>
              <a:rPr kumimoji="0" lang="de-DE" sz="1800" b="1" i="1" u="none" strike="noStrike" cap="none" normalizeH="0" baseline="0" dirty="0" err="1" smtClean="0">
                <a:ln>
                  <a:noFill/>
                </a:ln>
                <a:effectLst/>
                <a:latin typeface="Arial"/>
                <a:cs typeface="Arial"/>
              </a:rPr>
              <a:t>affordable</a:t>
            </a:r>
            <a:r>
              <a:rPr kumimoji="0" lang="de-DE" sz="1800" b="1" i="1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de-DE" sz="1800" b="1" i="0" u="none" strike="noStrike" cap="none" normalizeH="0" baseline="0" dirty="0" err="1" smtClean="0">
                <a:ln>
                  <a:noFill/>
                </a:ln>
                <a:effectLst/>
                <a:latin typeface="Arial"/>
                <a:cs typeface="Arial"/>
              </a:rPr>
              <a:t>energy</a:t>
            </a:r>
            <a:r>
              <a:rPr kumimoji="0" lang="de-DE" sz="1800" b="1" i="0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.</a:t>
            </a:r>
          </a:p>
          <a:p>
            <a:endParaRPr lang="en-GB" sz="1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1997465" y="5828646"/>
            <a:ext cx="3640112" cy="705705"/>
          </a:xfrm>
          <a:prstGeom prst="roundRect">
            <a:avLst/>
          </a:prstGeom>
          <a:ln>
            <a:headEnd type="none" w="med" len="med"/>
            <a:tailEnd type="none" w="med" len="med"/>
          </a:ln>
          <a:effectLst>
            <a:outerShdw blurRad="127000" sx="105000" sy="105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Plan</a:t>
            </a:r>
            <a:r>
              <a:rPr lang="en-GB" sz="1600" b="1" dirty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including </a:t>
            </a:r>
            <a:r>
              <a:rPr lang="en-GB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Cities and Communities</a:t>
            </a:r>
            <a:endParaRPr lang="en-GB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flipH="1">
            <a:off x="5724128" y="6086821"/>
            <a:ext cx="683612" cy="19307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normalizeH="0" baseline="0" dirty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8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0648" y="1721511"/>
            <a:ext cx="8064896" cy="627369"/>
          </a:xfrm>
          <a:prstGeom prst="roundRect">
            <a:avLst/>
          </a:prstGeom>
          <a:solidFill>
            <a:srgbClr val="BDDE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492896"/>
            <a:ext cx="4248472" cy="2853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782456"/>
            <a:ext cx="784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/>
              <a:t>Smart </a:t>
            </a:r>
            <a:r>
              <a:rPr lang="fr-BE" sz="2400" b="1" dirty="0" err="1" smtClean="0"/>
              <a:t>Cities</a:t>
            </a:r>
            <a:r>
              <a:rPr lang="fr-BE" sz="2400" b="1" dirty="0" smtClean="0"/>
              <a:t> Information system </a:t>
            </a:r>
            <a:r>
              <a:rPr lang="fr-BE" sz="2400" b="1" dirty="0" err="1" smtClean="0"/>
              <a:t>conference</a:t>
            </a:r>
            <a:endParaRPr lang="en-GB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0070" y="6381328"/>
            <a:ext cx="86661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http://www.smartcities-infosystem.eu/newsroom/news/save-date-scis-conference-empowering-smart-solutions-better-cities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525" y="5445030"/>
            <a:ext cx="2549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800" dirty="0" smtClean="0"/>
              <a:t>Budapest, </a:t>
            </a:r>
            <a:r>
              <a:rPr lang="fr-BE" sz="1800" dirty="0" err="1" smtClean="0"/>
              <a:t>Hungary</a:t>
            </a:r>
            <a:endParaRPr lang="fr-BE" sz="1800" dirty="0" smtClean="0"/>
          </a:p>
          <a:p>
            <a:r>
              <a:rPr lang="fr-BE" sz="1800" b="1" dirty="0"/>
              <a:t>2&amp;3 </a:t>
            </a:r>
            <a:r>
              <a:rPr lang="fr-BE" sz="1800" b="1" dirty="0" err="1"/>
              <a:t>October</a:t>
            </a:r>
            <a:r>
              <a:rPr lang="fr-BE" sz="1800" b="1" dirty="0"/>
              <a:t> 2017</a:t>
            </a:r>
            <a:endParaRPr lang="en-GB" sz="1800" b="1" dirty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89878" y="260648"/>
            <a:ext cx="854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BE" sz="2400" kern="0" dirty="0" smtClean="0">
                <a:solidFill>
                  <a:srgbClr val="FFFFFF"/>
                </a:solidFill>
              </a:rPr>
              <a:t>2/6</a:t>
            </a:r>
            <a:r>
              <a:rPr lang="fr-BE" sz="2400" kern="0" dirty="0"/>
              <a:t>)</a:t>
            </a:r>
            <a:endParaRPr lang="en-GB" sz="2400" kern="0" dirty="0"/>
          </a:p>
        </p:txBody>
      </p:sp>
    </p:spTree>
    <p:extLst>
      <p:ext uri="{BB962C8B-B14F-4D97-AF65-F5344CB8AC3E}">
        <p14:creationId xmlns:p14="http://schemas.microsoft.com/office/powerpoint/2010/main" val="175542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144599" y="1628800"/>
            <a:ext cx="7171818" cy="751123"/>
          </a:xfrm>
          <a:prstGeom prst="roundRect">
            <a:avLst/>
          </a:prstGeom>
          <a:solidFill>
            <a:srgbClr val="BDDE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134" y="1772816"/>
            <a:ext cx="7848872" cy="3529013"/>
          </a:xfrm>
        </p:spPr>
        <p:txBody>
          <a:bodyPr/>
          <a:lstStyle/>
          <a:p>
            <a:pPr marL="0" indent="0">
              <a:buNone/>
            </a:pPr>
            <a:r>
              <a:rPr lang="en-GB" b="1" i="0" dirty="0" smtClean="0"/>
              <a:t>          European </a:t>
            </a:r>
            <a:r>
              <a:rPr lang="en-GB" b="1" i="0" dirty="0"/>
              <a:t>Week of Regions and </a:t>
            </a:r>
            <a:r>
              <a:rPr lang="en-GB" b="1" i="0" dirty="0" smtClean="0"/>
              <a:t>Cities</a:t>
            </a:r>
            <a:endParaRPr lang="en-GB" b="1" i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35" y="2996952"/>
            <a:ext cx="3230937" cy="2871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6130685"/>
            <a:ext cx="5703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http://ec.europa.eu/regional_policy/regions-and-cities/2017/index.cfm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701824" y="2508417"/>
            <a:ext cx="8064896" cy="17281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555776" y="2924944"/>
            <a:ext cx="4104456" cy="2943153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9878" y="260648"/>
            <a:ext cx="854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BE" sz="2400" kern="0" dirty="0" smtClean="0">
                <a:solidFill>
                  <a:srgbClr val="FFFFFF"/>
                </a:solidFill>
              </a:rPr>
              <a:t>3/6</a:t>
            </a:r>
            <a:r>
              <a:rPr lang="fr-BE" sz="2400" kern="0" dirty="0"/>
              <a:t>)</a:t>
            </a:r>
            <a:endParaRPr lang="en-GB" sz="2400" kern="0" dirty="0"/>
          </a:p>
        </p:txBody>
      </p:sp>
    </p:spTree>
    <p:extLst>
      <p:ext uri="{BB962C8B-B14F-4D97-AF65-F5344CB8AC3E}">
        <p14:creationId xmlns:p14="http://schemas.microsoft.com/office/powerpoint/2010/main" val="29780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1189137" y="1479902"/>
            <a:ext cx="6408712" cy="898627"/>
          </a:xfrm>
          <a:prstGeom prst="roundRect">
            <a:avLst/>
          </a:prstGeom>
          <a:solidFill>
            <a:srgbClr val="BDDE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3328987"/>
            <a:ext cx="8229600" cy="3529013"/>
          </a:xfrm>
        </p:spPr>
        <p:txBody>
          <a:bodyPr/>
          <a:lstStyle/>
          <a:p>
            <a:endParaRPr lang="en-GB" sz="2000" b="1" dirty="0" smtClean="0"/>
          </a:p>
          <a:p>
            <a:endParaRPr lang="en-GB" sz="2000" b="1" dirty="0"/>
          </a:p>
          <a:p>
            <a:endParaRPr lang="en-GB" sz="2000" b="1" dirty="0" smtClean="0"/>
          </a:p>
          <a:p>
            <a:r>
              <a:rPr lang="en-GB" sz="2000" b="1" dirty="0" smtClean="0"/>
              <a:t> </a:t>
            </a:r>
            <a:endParaRPr lang="en-GB" sz="2000" b="1" dirty="0"/>
          </a:p>
          <a:p>
            <a:pPr algn="ctr"/>
            <a:endParaRPr lang="en-GB" sz="1800" i="0" dirty="0" smtClean="0"/>
          </a:p>
          <a:p>
            <a:pPr algn="ctr"/>
            <a:endParaRPr lang="en-GB" sz="1800" i="0" dirty="0"/>
          </a:p>
          <a:p>
            <a:pPr algn="ctr"/>
            <a:r>
              <a:rPr lang="en-GB" sz="1800" i="0" dirty="0"/>
              <a:t>Brussels, Belgium</a:t>
            </a:r>
          </a:p>
          <a:p>
            <a:pPr algn="ctr"/>
            <a:r>
              <a:rPr lang="en-GB" sz="2000" b="1" i="0" dirty="0" smtClean="0"/>
              <a:t>12th October, 2017</a:t>
            </a:r>
          </a:p>
          <a:p>
            <a:pPr algn="ctr"/>
            <a:endParaRPr lang="en-GB" sz="1000" b="1" i="0" dirty="0"/>
          </a:p>
          <a:p>
            <a:r>
              <a:rPr lang="en-GB" sz="1600" dirty="0"/>
              <a:t>https://eu-smartcities.eu/content/general-assembly-12-october-2017-1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4824" y="1691821"/>
            <a:ext cx="4899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ct val="20000"/>
              </a:spcBef>
              <a:buClr>
                <a:srgbClr val="FFFFFF"/>
              </a:buClr>
            </a:pPr>
            <a:r>
              <a:rPr lang="de-DE" sz="2800" b="1" kern="0" dirty="0">
                <a:latin typeface="Arial"/>
                <a:ea typeface="+mj-ea"/>
                <a:cs typeface="Arial"/>
              </a:rPr>
              <a:t>EIP General </a:t>
            </a:r>
            <a:r>
              <a:rPr lang="de-DE" sz="2800" b="1" kern="0" dirty="0" err="1">
                <a:latin typeface="Arial"/>
                <a:ea typeface="+mj-ea"/>
                <a:cs typeface="Arial"/>
              </a:rPr>
              <a:t>Assembly</a:t>
            </a:r>
            <a:r>
              <a:rPr lang="de-DE" sz="2800" b="1" kern="0" dirty="0">
                <a:latin typeface="Arial"/>
                <a:ea typeface="+mj-ea"/>
                <a:cs typeface="Arial"/>
              </a:rPr>
              <a:t> </a:t>
            </a:r>
            <a:r>
              <a:rPr lang="de-DE" sz="2800" b="1" kern="0" dirty="0">
                <a:solidFill>
                  <a:srgbClr val="67A91F"/>
                </a:solidFill>
                <a:latin typeface="Arial"/>
                <a:ea typeface="+mj-ea"/>
                <a:cs typeface="Arial"/>
              </a:rPr>
              <a:t>2017</a:t>
            </a:r>
            <a:endParaRPr lang="en-GB" sz="1600" b="1" i="1" kern="0" dirty="0">
              <a:latin typeface="Verdan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60" y="2492896"/>
            <a:ext cx="2880320" cy="2880320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10" name="Rectangle 9"/>
          <p:cNvSpPr/>
          <p:nvPr/>
        </p:nvSpPr>
        <p:spPr>
          <a:xfrm>
            <a:off x="289878" y="260648"/>
            <a:ext cx="854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BE" sz="2400" kern="0" dirty="0">
                <a:solidFill>
                  <a:srgbClr val="FFFFFF"/>
                </a:solidFill>
              </a:rPr>
              <a:t>4</a:t>
            </a:r>
            <a:r>
              <a:rPr lang="fr-BE" sz="2400" kern="0" dirty="0" smtClean="0">
                <a:solidFill>
                  <a:srgbClr val="FFFFFF"/>
                </a:solidFill>
              </a:rPr>
              <a:t>/6</a:t>
            </a:r>
            <a:r>
              <a:rPr lang="fr-BE" sz="2400" kern="0" dirty="0"/>
              <a:t>)</a:t>
            </a:r>
            <a:endParaRPr lang="en-GB" sz="2400" kern="0" dirty="0"/>
          </a:p>
        </p:txBody>
      </p:sp>
    </p:spTree>
    <p:extLst>
      <p:ext uri="{BB962C8B-B14F-4D97-AF65-F5344CB8AC3E}">
        <p14:creationId xmlns:p14="http://schemas.microsoft.com/office/powerpoint/2010/main" val="160064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ubege\Downloads\ThinkstockPhotos-6367486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46820"/>
            <a:ext cx="9144001" cy="609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/>
          <p:cNvSpPr/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Rechteck 86"/>
          <p:cNvSpPr/>
          <p:nvPr/>
        </p:nvSpPr>
        <p:spPr bwMode="auto">
          <a:xfrm>
            <a:off x="0" y="1412776"/>
            <a:ext cx="9144000" cy="7217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  <a:gs pos="60000">
                <a:srgbClr val="FFFFFF">
                  <a:alpha val="90000"/>
                </a:srgbClr>
              </a:gs>
              <a:gs pos="45000">
                <a:schemeClr val="bg1">
                  <a:alpha val="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44000" tIns="144000" rIns="144000" bIns="1440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r">
              <a:spcBef>
                <a:spcPts val="0"/>
              </a:spcBef>
            </a:pPr>
            <a:r>
              <a:rPr lang="de-DE" sz="2800" b="1" dirty="0" smtClean="0">
                <a:latin typeface="Arial"/>
                <a:cs typeface="Arial"/>
              </a:rPr>
              <a:t>General </a:t>
            </a:r>
            <a:r>
              <a:rPr lang="de-DE" sz="2800" b="1" dirty="0" err="1" smtClean="0">
                <a:latin typeface="Arial"/>
                <a:cs typeface="Arial"/>
              </a:rPr>
              <a:t>Assembly</a:t>
            </a:r>
            <a:r>
              <a:rPr lang="de-DE" sz="2800" b="1" dirty="0" smtClean="0">
                <a:latin typeface="Arial"/>
                <a:cs typeface="Arial"/>
              </a:rPr>
              <a:t> </a:t>
            </a:r>
            <a:r>
              <a:rPr lang="de-DE" sz="2800" b="1" dirty="0" smtClean="0">
                <a:solidFill>
                  <a:srgbClr val="67A91F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4257000" y="6666054"/>
            <a:ext cx="630000" cy="21109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fld id="{7550DAC1-3237-4742-8D5C-705167448467}" type="slidenum">
              <a:rPr lang="en-GB" smtClean="0">
                <a:solidFill>
                  <a:srgbClr val="FFFFFF"/>
                </a:solidFill>
              </a:rPr>
              <a:pPr algn="ctr">
                <a:defRPr/>
              </a:pPr>
              <a:t>43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57000" y="6659563"/>
            <a:ext cx="630000" cy="215900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FFFFFF"/>
              </a:solidFill>
            </a:endParaRPr>
          </a:p>
        </p:txBody>
      </p:sp>
      <p:pic>
        <p:nvPicPr>
          <p:cNvPr id="14" name="Picture 1" descr="U:\001 SUBJECT MATTERS\003 SET-Plan\017 EIP SCC - Smart Cities and Communities\Pictures\EC Logo\EN\LOGO CE_Vertical_EN_quadri_L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00" y="244800"/>
            <a:ext cx="1440000" cy="9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liennummernplatzhalter 4"/>
          <p:cNvSpPr txBox="1">
            <a:spLocks/>
          </p:cNvSpPr>
          <p:nvPr/>
        </p:nvSpPr>
        <p:spPr bwMode="auto">
          <a:xfrm>
            <a:off x="4257000" y="6659563"/>
            <a:ext cx="630000" cy="215900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7550DAC1-3237-4742-8D5C-705167448467}" type="slidenum">
              <a:rPr lang="en-GB" smtClean="0">
                <a:solidFill>
                  <a:srgbClr val="FFFFFF"/>
                </a:solidFill>
              </a:rPr>
              <a:pPr algn="ctr">
                <a:defRPr/>
              </a:pPr>
              <a:t>43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6" name="Rechteck 190"/>
          <p:cNvSpPr/>
          <p:nvPr/>
        </p:nvSpPr>
        <p:spPr bwMode="auto">
          <a:xfrm>
            <a:off x="0" y="2248635"/>
            <a:ext cx="9144000" cy="660144"/>
          </a:xfrm>
          <a:prstGeom prst="rect">
            <a:avLst/>
          </a:prstGeom>
          <a:gradFill>
            <a:gsLst>
              <a:gs pos="0">
                <a:srgbClr val="0F5494">
                  <a:alpha val="90000"/>
                </a:srgbClr>
              </a:gs>
              <a:gs pos="100000">
                <a:srgbClr val="0F5494">
                  <a:alpha val="0"/>
                </a:srgbClr>
              </a:gs>
              <a:gs pos="40000">
                <a:srgbClr val="0F5494">
                  <a:alpha val="0"/>
                </a:srgbClr>
              </a:gs>
              <a:gs pos="30000">
                <a:srgbClr val="0F5494">
                  <a:alpha val="90000"/>
                </a:srgb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44000" tIns="144000" rIns="144000" bIns="1440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de-DE" sz="2400" b="1" dirty="0" smtClean="0">
                <a:solidFill>
                  <a:srgbClr val="FFFFFF"/>
                </a:solidFill>
                <a:latin typeface="Arial"/>
                <a:cs typeface="Arial"/>
              </a:rPr>
              <a:t>Programme Outline</a:t>
            </a:r>
          </a:p>
        </p:txBody>
      </p:sp>
      <p:sp>
        <p:nvSpPr>
          <p:cNvPr id="12" name="Rechteck 148"/>
          <p:cNvSpPr/>
          <p:nvPr/>
        </p:nvSpPr>
        <p:spPr bwMode="auto">
          <a:xfrm flipH="1">
            <a:off x="0" y="3022938"/>
            <a:ext cx="9144000" cy="352246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FFFFFF">
                  <a:alpha val="90000"/>
                </a:srgbClr>
              </a:gs>
              <a:gs pos="40000">
                <a:srgbClr val="FFFFFF">
                  <a:alpha val="90000"/>
                </a:srgbClr>
              </a:gs>
              <a:gs pos="30000">
                <a:schemeClr val="bg1">
                  <a:alpha val="0"/>
                </a:schemeClr>
              </a:gs>
            </a:gsLst>
            <a:lin ang="108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240000" tIns="144000" rIns="144000" bIns="144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60000" indent="-342900">
              <a:spcBef>
                <a:spcPts val="6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r>
              <a:rPr lang="de-DE" sz="1900" b="1" dirty="0" smtClean="0">
                <a:latin typeface="Arial"/>
                <a:cs typeface="Arial"/>
              </a:rPr>
              <a:t>Breakfast </a:t>
            </a:r>
            <a:r>
              <a:rPr lang="de-DE" sz="1900" b="1" dirty="0" err="1" smtClean="0">
                <a:latin typeface="Arial"/>
                <a:cs typeface="Arial"/>
              </a:rPr>
              <a:t>tables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latin typeface="Arial"/>
                <a:cs typeface="Arial"/>
              </a:rPr>
              <a:t>with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latin typeface="Arial"/>
                <a:cs typeface="Arial"/>
              </a:rPr>
              <a:t>investors</a:t>
            </a:r>
            <a:r>
              <a:rPr lang="de-DE" sz="1900" b="1" dirty="0" smtClean="0">
                <a:latin typeface="Arial"/>
                <a:cs typeface="Arial"/>
              </a:rPr>
              <a:t>, </a:t>
            </a:r>
            <a:r>
              <a:rPr lang="de-DE" sz="1900" b="1" dirty="0" err="1" smtClean="0">
                <a:latin typeface="Arial"/>
                <a:cs typeface="Arial"/>
              </a:rPr>
              <a:t>cities</a:t>
            </a:r>
            <a:r>
              <a:rPr lang="de-DE" sz="1900" b="1" dirty="0" smtClean="0">
                <a:latin typeface="Arial"/>
                <a:cs typeface="Arial"/>
              </a:rPr>
              <a:t>, </a:t>
            </a:r>
            <a:r>
              <a:rPr lang="de-DE" sz="1900" b="1" dirty="0" err="1" smtClean="0">
                <a:latin typeface="Arial"/>
                <a:cs typeface="Arial"/>
              </a:rPr>
              <a:t>industries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latin typeface="Arial"/>
                <a:cs typeface="Arial"/>
              </a:rPr>
              <a:t>to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latin typeface="Arial"/>
                <a:cs typeface="Arial"/>
              </a:rPr>
              <a:t>prepare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smtClean="0">
                <a:solidFill>
                  <a:srgbClr val="589113"/>
                </a:solidFill>
                <a:latin typeface="Arial"/>
                <a:cs typeface="Arial"/>
              </a:rPr>
              <a:t>potential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pilot</a:t>
            </a:r>
            <a:r>
              <a:rPr lang="de-DE" sz="1900" b="1" dirty="0" smtClean="0">
                <a:solidFill>
                  <a:srgbClr val="589113"/>
                </a:solidFill>
                <a:latin typeface="Arial"/>
                <a:cs typeface="Arial"/>
              </a:rPr>
              <a:t>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project</a:t>
            </a:r>
            <a:r>
              <a:rPr lang="de-DE" sz="1900" b="1" dirty="0" smtClean="0">
                <a:solidFill>
                  <a:srgbClr val="589113"/>
                </a:solidFill>
                <a:latin typeface="Arial"/>
                <a:cs typeface="Arial"/>
              </a:rPr>
              <a:t>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deals</a:t>
            </a:r>
            <a:endParaRPr lang="de-DE" sz="1900" b="1" dirty="0" smtClean="0">
              <a:latin typeface="Arial"/>
              <a:cs typeface="Arial"/>
            </a:endParaRPr>
          </a:p>
          <a:p>
            <a:pPr marL="360000" indent="-342900">
              <a:spcBef>
                <a:spcPts val="6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r>
              <a:rPr lang="de-DE" sz="1900" b="1" dirty="0" smtClean="0">
                <a:latin typeface="Arial"/>
                <a:cs typeface="Arial"/>
              </a:rPr>
              <a:t>Involvement </a:t>
            </a:r>
            <a:r>
              <a:rPr lang="de-DE" sz="1900" b="1" dirty="0" err="1" smtClean="0">
                <a:latin typeface="Arial"/>
                <a:cs typeface="Arial"/>
              </a:rPr>
              <a:t>of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three</a:t>
            </a:r>
            <a:r>
              <a:rPr lang="de-DE" sz="1900" b="1" dirty="0" smtClean="0">
                <a:solidFill>
                  <a:srgbClr val="589113"/>
                </a:solidFill>
                <a:latin typeface="Arial"/>
                <a:cs typeface="Arial"/>
              </a:rPr>
              <a:t>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Commissioners</a:t>
            </a:r>
            <a:endParaRPr lang="de-DE" sz="1900" b="1" dirty="0" smtClean="0">
              <a:solidFill>
                <a:srgbClr val="589113"/>
              </a:solidFill>
              <a:latin typeface="Arial"/>
              <a:cs typeface="Arial"/>
            </a:endParaRPr>
          </a:p>
          <a:p>
            <a:pPr marL="360000" indent="-342900">
              <a:spcBef>
                <a:spcPts val="6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r>
              <a:rPr lang="de-DE" sz="1900" b="1" dirty="0" smtClean="0">
                <a:latin typeface="Arial"/>
                <a:cs typeface="Arial"/>
              </a:rPr>
              <a:t>Panel on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scaling</a:t>
            </a:r>
            <a:r>
              <a:rPr lang="de-DE" sz="1900" b="1" dirty="0" smtClean="0">
                <a:solidFill>
                  <a:srgbClr val="589113"/>
                </a:solidFill>
                <a:latin typeface="Arial"/>
                <a:cs typeface="Arial"/>
              </a:rPr>
              <a:t>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up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latin typeface="Arial"/>
                <a:cs typeface="Arial"/>
              </a:rPr>
              <a:t>and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replication</a:t>
            </a:r>
            <a:r>
              <a:rPr lang="de-DE" sz="1900" b="1" dirty="0" smtClean="0">
                <a:solidFill>
                  <a:srgbClr val="589113"/>
                </a:solidFill>
                <a:latin typeface="Arial"/>
                <a:cs typeface="Arial"/>
              </a:rPr>
              <a:t>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of</a:t>
            </a:r>
            <a:r>
              <a:rPr lang="de-DE" sz="1900" b="1" dirty="0" smtClean="0">
                <a:solidFill>
                  <a:srgbClr val="589113"/>
                </a:solidFill>
                <a:latin typeface="Arial"/>
                <a:cs typeface="Arial"/>
              </a:rPr>
              <a:t> H2020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Lighthouse</a:t>
            </a:r>
            <a:r>
              <a:rPr lang="de-DE" sz="1900" b="1" dirty="0" smtClean="0">
                <a:solidFill>
                  <a:srgbClr val="589113"/>
                </a:solidFill>
                <a:latin typeface="Arial"/>
                <a:cs typeface="Arial"/>
              </a:rPr>
              <a:t>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projects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latin typeface="Arial"/>
                <a:cs typeface="Arial"/>
              </a:rPr>
              <a:t>and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existing</a:t>
            </a:r>
            <a:r>
              <a:rPr lang="de-DE" sz="1900" b="1" dirty="0" smtClean="0">
                <a:solidFill>
                  <a:srgbClr val="589113"/>
                </a:solidFill>
                <a:latin typeface="Arial"/>
                <a:cs typeface="Arial"/>
              </a:rPr>
              <a:t> initiatives</a:t>
            </a:r>
            <a:endParaRPr lang="de-DE" sz="1900" b="1" dirty="0" smtClean="0">
              <a:latin typeface="Arial"/>
              <a:cs typeface="Arial"/>
            </a:endParaRPr>
          </a:p>
          <a:p>
            <a:pPr marL="360000" indent="-342900">
              <a:spcBef>
                <a:spcPts val="6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r>
              <a:rPr lang="de-DE" sz="1900" b="1" dirty="0" smtClean="0">
                <a:latin typeface="Arial"/>
                <a:cs typeface="Arial"/>
              </a:rPr>
              <a:t>Panel on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concrete</a:t>
            </a:r>
            <a:r>
              <a:rPr lang="de-DE" sz="1900" b="1" dirty="0" smtClean="0">
                <a:solidFill>
                  <a:srgbClr val="589113"/>
                </a:solidFill>
                <a:latin typeface="Arial"/>
                <a:cs typeface="Arial"/>
              </a:rPr>
              <a:t>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financial</a:t>
            </a:r>
            <a:r>
              <a:rPr lang="de-DE" sz="1900" b="1" dirty="0" smtClean="0">
                <a:solidFill>
                  <a:srgbClr val="589113"/>
                </a:solidFill>
                <a:latin typeface="Arial"/>
                <a:cs typeface="Arial"/>
              </a:rPr>
              <a:t>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support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latin typeface="Arial"/>
                <a:cs typeface="Arial"/>
              </a:rPr>
              <a:t>from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latin typeface="Arial"/>
                <a:cs typeface="Arial"/>
              </a:rPr>
              <a:t>banks</a:t>
            </a:r>
            <a:r>
              <a:rPr lang="de-DE" sz="1900" b="1" dirty="0" smtClean="0">
                <a:latin typeface="Arial"/>
                <a:cs typeface="Arial"/>
              </a:rPr>
              <a:t>, </a:t>
            </a:r>
            <a:r>
              <a:rPr lang="de-DE" sz="1900" b="1" dirty="0" err="1" smtClean="0">
                <a:latin typeface="Arial"/>
                <a:cs typeface="Arial"/>
              </a:rPr>
              <a:t>structural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latin typeface="Arial"/>
                <a:cs typeface="Arial"/>
              </a:rPr>
              <a:t>funds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latin typeface="Arial"/>
                <a:cs typeface="Arial"/>
              </a:rPr>
              <a:t>and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latin typeface="Arial"/>
                <a:cs typeface="Arial"/>
              </a:rPr>
              <a:t>other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latin typeface="Arial"/>
                <a:cs typeface="Arial"/>
              </a:rPr>
              <a:t>sources</a:t>
            </a:r>
            <a:endParaRPr lang="de-DE" sz="1900" b="1" dirty="0" smtClean="0">
              <a:latin typeface="Arial"/>
              <a:cs typeface="Arial"/>
            </a:endParaRPr>
          </a:p>
          <a:p>
            <a:pPr marL="360000" indent="-342900">
              <a:spcBef>
                <a:spcPts val="600"/>
              </a:spcBef>
              <a:buClr>
                <a:srgbClr val="0F5494"/>
              </a:buClr>
              <a:buFont typeface="Webdings" panose="05030102010509060703" pitchFamily="18" charset="2"/>
              <a:buChar char="="/>
            </a:pPr>
            <a:r>
              <a:rPr lang="de-DE" sz="1900" b="1" dirty="0" smtClean="0">
                <a:latin typeface="Arial"/>
                <a:cs typeface="Arial"/>
              </a:rPr>
              <a:t>International </a:t>
            </a:r>
            <a:r>
              <a:rPr lang="de-DE" sz="1900" b="1" dirty="0" err="1" smtClean="0">
                <a:latin typeface="Arial"/>
                <a:cs typeface="Arial"/>
              </a:rPr>
              <a:t>dimension</a:t>
            </a:r>
            <a:r>
              <a:rPr lang="de-DE" sz="1900" b="1" dirty="0" smtClean="0">
                <a:latin typeface="Arial"/>
                <a:cs typeface="Arial"/>
              </a:rPr>
              <a:t>: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market</a:t>
            </a:r>
            <a:r>
              <a:rPr lang="de-DE" sz="1900" b="1" dirty="0" smtClean="0">
                <a:solidFill>
                  <a:srgbClr val="589113"/>
                </a:solidFill>
                <a:latin typeface="Arial"/>
                <a:cs typeface="Arial"/>
              </a:rPr>
              <a:t>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opportunities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latin typeface="Arial"/>
                <a:cs typeface="Arial"/>
              </a:rPr>
              <a:t>for</a:t>
            </a:r>
            <a:r>
              <a:rPr lang="de-DE" sz="1900" b="1" dirty="0" smtClean="0">
                <a:latin typeface="Arial"/>
                <a:cs typeface="Arial"/>
              </a:rPr>
              <a:t> Europe </a:t>
            </a:r>
            <a:r>
              <a:rPr lang="de-DE" sz="1900" b="1" dirty="0" err="1" smtClean="0">
                <a:latin typeface="Arial"/>
                <a:cs typeface="Arial"/>
              </a:rPr>
              <a:t>and</a:t>
            </a:r>
            <a:r>
              <a:rPr lang="de-DE" sz="1900" b="1" dirty="0" smtClean="0">
                <a:latin typeface="Arial"/>
                <a:cs typeface="Arial"/>
              </a:rPr>
              <a:t>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lessons</a:t>
            </a:r>
            <a:r>
              <a:rPr lang="de-DE" sz="1900" b="1" dirty="0" smtClean="0">
                <a:solidFill>
                  <a:srgbClr val="589113"/>
                </a:solidFill>
                <a:latin typeface="Arial"/>
                <a:cs typeface="Arial"/>
              </a:rPr>
              <a:t> </a:t>
            </a:r>
            <a:r>
              <a:rPr lang="de-DE" sz="1900" b="1" dirty="0" err="1" smtClean="0">
                <a:solidFill>
                  <a:srgbClr val="589113"/>
                </a:solidFill>
                <a:latin typeface="Arial"/>
                <a:cs typeface="Arial"/>
              </a:rPr>
              <a:t>learnt</a:t>
            </a:r>
            <a:endParaRPr lang="en-GB" sz="1900" b="1" dirty="0" smtClean="0">
              <a:solidFill>
                <a:srgbClr val="58911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27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52210" y="2524893"/>
            <a:ext cx="4504764" cy="3302447"/>
            <a:chOff x="-365932" y="961678"/>
            <a:chExt cx="9509933" cy="5913785"/>
          </a:xfrm>
        </p:grpSpPr>
        <p:pic>
          <p:nvPicPr>
            <p:cNvPr id="2" name="Picture 2" descr="Image result for horizon 2020 info day smart citi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932" y="961678"/>
              <a:ext cx="9509933" cy="5347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6516216" y="5589240"/>
              <a:ext cx="2627784" cy="12862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587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000" b="0" i="0" u="none" strike="noStrike" cap="none" normalizeH="0" baseline="0" smtClean="0">
                <a:ln>
                  <a:noFill/>
                </a:ln>
                <a:solidFill>
                  <a:srgbClr val="0F5494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949200" y="244800"/>
            <a:ext cx="1440000" cy="6630663"/>
            <a:chOff x="3949200" y="244800"/>
            <a:chExt cx="1440000" cy="6630663"/>
          </a:xfrm>
        </p:grpSpPr>
        <p:sp>
          <p:nvSpPr>
            <p:cNvPr id="18" name="Rectangle 17"/>
            <p:cNvSpPr/>
            <p:nvPr/>
          </p:nvSpPr>
          <p:spPr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9" name="Picture 1" descr="U:\001 SUBJECT MATTERS\003 SET-Plan\017 EIP SCC - Smart Cities and Communities\Pictures\EC Logo\EN\LOGO CE_Vertical_EN_quadri_LR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200" y="244800"/>
              <a:ext cx="1440000" cy="999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Foliennummernplatzhalter 4"/>
            <p:cNvSpPr txBox="1">
              <a:spLocks/>
            </p:cNvSpPr>
            <p:nvPr/>
          </p:nvSpPr>
          <p:spPr bwMode="auto"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fld id="{7550DAC1-3237-4742-8D5C-705167448467}" type="slidenum">
                <a:rPr lang="en-GB" smtClean="0">
                  <a:solidFill>
                    <a:schemeClr val="bg1"/>
                  </a:solidFill>
                </a:rPr>
                <a:pPr algn="ctr">
                  <a:defRPr/>
                </a:pPr>
                <a:t>44</a:t>
              </a:fld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Oval 10"/>
          <p:cNvSpPr>
            <a:spLocks noChangeAspect="1"/>
          </p:cNvSpPr>
          <p:nvPr/>
        </p:nvSpPr>
        <p:spPr bwMode="auto">
          <a:xfrm rot="753642">
            <a:off x="5770833" y="2786418"/>
            <a:ext cx="2854098" cy="1405849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</a:t>
            </a:r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</a:p>
          <a:p>
            <a:pPr algn="ctr"/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24/10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2219960" y="1594268"/>
            <a:ext cx="4680519" cy="898627"/>
          </a:xfrm>
          <a:prstGeom prst="roundRect">
            <a:avLst/>
          </a:prstGeom>
          <a:solidFill>
            <a:srgbClr val="BDDE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2400" b="1" i="0" u="none" strike="noStrike" cap="none" normalizeH="0" baseline="0" dirty="0" err="1" smtClean="0">
                <a:ln>
                  <a:noFill/>
                </a:ln>
                <a:solidFill>
                  <a:srgbClr val="0F5494"/>
                </a:solidFill>
                <a:effectLst/>
                <a:latin typeface="Verdana" pitchFamily="34" charset="0"/>
              </a:rPr>
              <a:t>Energy</a:t>
            </a:r>
            <a:r>
              <a:rPr kumimoji="0" lang="fr-BE" sz="2400" b="1" i="0" u="none" strike="noStrike" cap="none" normalizeH="0" baseline="0" dirty="0" smtClean="0">
                <a:ln>
                  <a:noFill/>
                </a:ln>
                <a:solidFill>
                  <a:srgbClr val="0F5494"/>
                </a:solidFill>
                <a:effectLst/>
                <a:latin typeface="Verdana" pitchFamily="34" charset="0"/>
              </a:rPr>
              <a:t> INFO DAYS 2017</a:t>
            </a:r>
            <a:endParaRPr kumimoji="0" lang="en-GB" sz="2400" b="1" i="0" u="none" strike="noStrike" cap="none" normalizeH="0" baseline="0" dirty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5337549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FFFFFF"/>
              </a:buClr>
              <a:buFontTx/>
              <a:buChar char="•"/>
            </a:pPr>
            <a:r>
              <a:rPr lang="en-GB" sz="2000" kern="0" dirty="0">
                <a:latin typeface="Verdana"/>
              </a:rPr>
              <a:t>Brussels, Belgium</a:t>
            </a:r>
          </a:p>
          <a:p>
            <a:pPr marL="342900" lvl="0" indent="-342900" algn="ctr">
              <a:spcBef>
                <a:spcPct val="20000"/>
              </a:spcBef>
              <a:buClr>
                <a:srgbClr val="FFFFFF"/>
              </a:buClr>
              <a:buFontTx/>
              <a:buChar char="•"/>
            </a:pPr>
            <a:r>
              <a:rPr lang="en-GB" sz="2000" b="1" kern="0" dirty="0" smtClean="0">
                <a:latin typeface="Verdana"/>
              </a:rPr>
              <a:t>23-25/10/2017</a:t>
            </a:r>
            <a:endParaRPr lang="en-GB" sz="2000" b="1" kern="0" dirty="0">
              <a:latin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59632" y="6266778"/>
            <a:ext cx="69127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https://ec.europa.eu/inea/en/news-events/events/energy-info-days-2017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9878" y="260648"/>
            <a:ext cx="854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BE" sz="2400" kern="0" dirty="0">
                <a:solidFill>
                  <a:srgbClr val="FFFFFF"/>
                </a:solidFill>
              </a:rPr>
              <a:t>5</a:t>
            </a:r>
            <a:r>
              <a:rPr lang="fr-BE" sz="2400" kern="0" dirty="0" smtClean="0">
                <a:solidFill>
                  <a:srgbClr val="FFFFFF"/>
                </a:solidFill>
              </a:rPr>
              <a:t>/6</a:t>
            </a:r>
            <a:r>
              <a:rPr lang="fr-BE" sz="2400" kern="0" dirty="0"/>
              <a:t>)</a:t>
            </a:r>
            <a:endParaRPr lang="en-GB" sz="2400" kern="0" dirty="0"/>
          </a:p>
        </p:txBody>
      </p:sp>
    </p:spTree>
    <p:extLst>
      <p:ext uri="{BB962C8B-B14F-4D97-AF65-F5344CB8AC3E}">
        <p14:creationId xmlns:p14="http://schemas.microsoft.com/office/powerpoint/2010/main" val="265361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478954" y="2060848"/>
            <a:ext cx="8064896" cy="751123"/>
          </a:xfrm>
          <a:prstGeom prst="roundRect">
            <a:avLst/>
          </a:prstGeom>
          <a:solidFill>
            <a:srgbClr val="BDDE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238" y="2132856"/>
            <a:ext cx="8229600" cy="3529013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i="0" dirty="0" smtClean="0"/>
              <a:t>10th </a:t>
            </a:r>
            <a:r>
              <a:rPr lang="en-GB" sz="2800" i="0" dirty="0"/>
              <a:t>SET-Plan Conference </a:t>
            </a:r>
            <a:r>
              <a:rPr lang="en-GB" sz="2800" i="0" dirty="0" smtClean="0"/>
              <a:t>2017</a:t>
            </a:r>
            <a:endParaRPr lang="en-GB" sz="2800" i="0" dirty="0"/>
          </a:p>
          <a:p>
            <a:endParaRPr lang="en-GB" i="0" dirty="0"/>
          </a:p>
          <a:p>
            <a:endParaRPr lang="en-GB" i="0" dirty="0" smtClean="0"/>
          </a:p>
          <a:p>
            <a:endParaRPr lang="en-GB" i="0" dirty="0"/>
          </a:p>
          <a:p>
            <a:endParaRPr lang="en-GB" i="0" dirty="0" smtClean="0"/>
          </a:p>
          <a:p>
            <a:endParaRPr lang="en-GB" i="0" dirty="0"/>
          </a:p>
          <a:p>
            <a:endParaRPr lang="fr-BE" i="0" dirty="0" smtClean="0"/>
          </a:p>
          <a:p>
            <a:endParaRPr lang="en-GB" i="0" dirty="0" smtClean="0"/>
          </a:p>
          <a:p>
            <a:pPr algn="ctr"/>
            <a:r>
              <a:rPr lang="en-GB" sz="2000" i="0" dirty="0"/>
              <a:t>Bratislava, Slovakia</a:t>
            </a:r>
          </a:p>
          <a:p>
            <a:pPr algn="ctr"/>
            <a:r>
              <a:rPr lang="en-GB" sz="2000" b="1" i="0" dirty="0" smtClean="0"/>
              <a:t>30/11/2017 </a:t>
            </a:r>
            <a:r>
              <a:rPr lang="en-GB" sz="2000" b="1" i="0" dirty="0"/>
              <a:t>to </a:t>
            </a:r>
            <a:r>
              <a:rPr lang="en-GB" sz="2000" b="1" i="0" dirty="0" smtClean="0"/>
              <a:t>01/12/2017</a:t>
            </a:r>
            <a:endParaRPr lang="en-GB" sz="2000" b="1" i="0" dirty="0"/>
          </a:p>
          <a:p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80528" y="836712"/>
            <a:ext cx="7020272" cy="936625"/>
          </a:xfrm>
        </p:spPr>
        <p:txBody>
          <a:bodyPr/>
          <a:lstStyle/>
          <a:p>
            <a:r>
              <a:rPr lang="fr-BE" sz="2000" dirty="0" err="1" smtClean="0"/>
              <a:t>Next</a:t>
            </a:r>
            <a:r>
              <a:rPr lang="fr-BE" sz="2000" dirty="0" smtClean="0"/>
              <a:t> relevant </a:t>
            </a:r>
            <a:r>
              <a:rPr lang="fr-BE" sz="2000" dirty="0" err="1" smtClean="0"/>
              <a:t>events</a:t>
            </a:r>
            <a:r>
              <a:rPr lang="fr-BE" sz="2000" dirty="0" smtClean="0"/>
              <a:t> (6/6)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94" y="3100003"/>
            <a:ext cx="3486637" cy="24196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2943994" y="3140967"/>
            <a:ext cx="3356198" cy="2378723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878" y="260648"/>
            <a:ext cx="854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BE" sz="2400" kern="0" dirty="0">
                <a:solidFill>
                  <a:srgbClr val="FFFFFF"/>
                </a:solidFill>
              </a:rPr>
              <a:t>5</a:t>
            </a:r>
            <a:r>
              <a:rPr lang="fr-BE" sz="2400" kern="0" dirty="0" smtClean="0">
                <a:solidFill>
                  <a:srgbClr val="FFFFFF"/>
                </a:solidFill>
              </a:rPr>
              <a:t>/6</a:t>
            </a:r>
            <a:r>
              <a:rPr lang="fr-BE" sz="2400" kern="0" dirty="0"/>
              <a:t>)</a:t>
            </a:r>
            <a:endParaRPr lang="en-GB" sz="2400" kern="0" dirty="0"/>
          </a:p>
        </p:txBody>
      </p:sp>
    </p:spTree>
    <p:extLst>
      <p:ext uri="{BB962C8B-B14F-4D97-AF65-F5344CB8AC3E}">
        <p14:creationId xmlns:p14="http://schemas.microsoft.com/office/powerpoint/2010/main" val="417398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4" descr="C:\Users\houbege\Desktop\backgroun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7782" y="948576"/>
            <a:ext cx="9319565" cy="621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11"/>
          <p:cNvSpPr>
            <a:spLocks noChangeArrowheads="1"/>
          </p:cNvSpPr>
          <p:nvPr/>
        </p:nvSpPr>
        <p:spPr bwMode="auto">
          <a:xfrm>
            <a:off x="-11229" y="6010606"/>
            <a:ext cx="9155230" cy="514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lIns="180000" tIns="72000" rIns="180000" bIns="72000">
            <a:spAutoFit/>
          </a:bodyPr>
          <a:lstStyle/>
          <a:p>
            <a:pPr>
              <a:defRPr/>
            </a:pPr>
            <a:r>
              <a:rPr lang="de-DE" sz="2400" b="1" dirty="0" err="1" smtClean="0">
                <a:solidFill>
                  <a:srgbClr val="2D5E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de-DE" sz="2400" b="1" dirty="0" smtClean="0">
                <a:solidFill>
                  <a:srgbClr val="2D5E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rgbClr val="2D5E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involved</a:t>
            </a:r>
            <a:r>
              <a:rPr lang="de-DE" sz="2400" b="1" dirty="0" smtClean="0">
                <a:solidFill>
                  <a:srgbClr val="2D5E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rgbClr val="2D5E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de-DE" sz="2400" b="1" dirty="0" smtClean="0">
                <a:solidFill>
                  <a:srgbClr val="2D5E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smtClean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de-DE" sz="2400" b="1" dirty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de-DE" sz="2400" b="1" dirty="0" smtClean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eu-smartcities.eu</a:t>
            </a:r>
            <a:r>
              <a:rPr lang="en-GB" sz="2400" b="1" dirty="0" smtClean="0">
                <a:solidFill>
                  <a:srgbClr val="2D5E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it-IT" sz="2400" b="1" dirty="0" smtClean="0">
                <a:solidFill>
                  <a:srgbClr val="2D5E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@</a:t>
            </a:r>
            <a:r>
              <a:rPr lang="it-IT" sz="2400" b="1" dirty="0" err="1" smtClean="0">
                <a:solidFill>
                  <a:srgbClr val="2D5E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EUSmartCities</a:t>
            </a:r>
            <a:endParaRPr lang="de-DE" sz="2400" b="1" dirty="0">
              <a:solidFill>
                <a:srgbClr val="67A9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11"/>
          <p:cNvSpPr>
            <a:spLocks noChangeArrowheads="1"/>
          </p:cNvSpPr>
          <p:nvPr/>
        </p:nvSpPr>
        <p:spPr bwMode="auto">
          <a:xfrm>
            <a:off x="-11230" y="941848"/>
            <a:ext cx="9144000" cy="2196361"/>
          </a:xfrm>
          <a:prstGeom prst="rect">
            <a:avLst/>
          </a:prstGeom>
          <a:gradFill>
            <a:gsLst>
              <a:gs pos="25000">
                <a:srgbClr val="BDDEFF">
                  <a:alpha val="75000"/>
                </a:srgbClr>
              </a:gs>
              <a:gs pos="0">
                <a:srgbClr val="BDDEFF">
                  <a:alpha val="0"/>
                </a:srgbClr>
              </a:gs>
              <a:gs pos="100000">
                <a:srgbClr val="99CCFF"/>
              </a:gs>
            </a:gsLst>
            <a:lin ang="10800000" scaled="0"/>
          </a:gradFill>
          <a:ln>
            <a:noFill/>
          </a:ln>
        </p:spPr>
        <p:txBody>
          <a:bodyPr lIns="180000" tIns="0" rIns="180000" bIns="72000">
            <a:spAutoFit/>
          </a:bodyPr>
          <a:lstStyle/>
          <a:p>
            <a:pPr marL="36000">
              <a:defRPr/>
            </a:pPr>
            <a:endParaRPr lang="en-GB" sz="800" b="1" dirty="0">
              <a:solidFill>
                <a:srgbClr val="2D5E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>
              <a:spcBef>
                <a:spcPts val="1200"/>
              </a:spcBef>
              <a:defRPr/>
            </a:pPr>
            <a:r>
              <a:rPr lang="en-GB" sz="6000" b="1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Thank you!</a:t>
            </a:r>
          </a:p>
          <a:p>
            <a:pPr marL="36000">
              <a:defRPr/>
            </a:pPr>
            <a:endParaRPr lang="en-GB" sz="300" b="1" dirty="0">
              <a:solidFill>
                <a:srgbClr val="2D5E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Magdalena-Andreea.STRACHINESCU-OLTEANU@ec.europa.eu</a:t>
            </a:r>
          </a:p>
          <a:p>
            <a:pPr marL="3600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@</a:t>
            </a:r>
            <a:r>
              <a:rPr lang="en-GB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stracma</a:t>
            </a:r>
            <a:endParaRPr lang="en-GB" sz="2100" b="1" dirty="0">
              <a:solidFill>
                <a:srgbClr val="2D5E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Rectangle 259"/>
          <p:cNvSpPr/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49200" y="244800"/>
            <a:ext cx="1440000" cy="6630663"/>
            <a:chOff x="3949200" y="244800"/>
            <a:chExt cx="1440000" cy="6630663"/>
          </a:xfrm>
        </p:grpSpPr>
        <p:pic>
          <p:nvPicPr>
            <p:cNvPr id="14" name="Picture 1" descr="U:\001 SUBJECT MATTERS\003 SET-Plan\017 EIP SCC - Smart Cities and Communities\Pictures\EC Logo\EN\LOGO CE_Vertical_EN_quadri_LR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200" y="244800"/>
              <a:ext cx="1440000" cy="999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oliennummernplatzhalter 4"/>
            <p:cNvSpPr txBox="1">
              <a:spLocks/>
            </p:cNvSpPr>
            <p:nvPr/>
          </p:nvSpPr>
          <p:spPr bwMode="auto"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fld id="{7550DAC1-3237-4742-8D5C-705167448467}" type="slidenum">
                <a:rPr lang="en-GB" smtClean="0">
                  <a:solidFill>
                    <a:srgbClr val="FFFFFF"/>
                  </a:solidFill>
                </a:rPr>
                <a:pPr algn="ctr">
                  <a:defRPr/>
                </a:pPr>
                <a:t>46</a:t>
              </a:fld>
              <a:endParaRPr lang="en-GB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26" name="Picture 2" descr="U:\001 SUBJECT MATTERS\003 SET-Plan\017 EIP SCC - Smart Cities and Communities\Pictures\General\TwitterWhite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5" y="2745185"/>
            <a:ext cx="363096" cy="29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:\001 SUBJECT MATTERS\003 SET-Plan\017 EIP SCC - Smart Cities and Communities\Pictures\General\TwitterBlu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112" y="6120375"/>
            <a:ext cx="363096" cy="29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42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ubege\Desktop\BASIS  4436 - Anne Houtman - Florence\Images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263" y="332656"/>
            <a:ext cx="11058526" cy="658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" name="Rounded Rectangle 294"/>
          <p:cNvSpPr/>
          <p:nvPr/>
        </p:nvSpPr>
        <p:spPr bwMode="auto">
          <a:xfrm>
            <a:off x="126554" y="1340768"/>
            <a:ext cx="2510553" cy="2088232"/>
          </a:xfrm>
          <a:prstGeom prst="roundRect">
            <a:avLst>
              <a:gd name="adj" fmla="val 369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127000" sx="101000" sy="101000" algn="ctr" rotWithShape="0">
              <a:prstClr val="black">
                <a:alpha val="8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2400" b="1" kern="0" dirty="0" err="1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  <a:endParaRPr lang="de-DE" sz="2400" b="1" kern="0" dirty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ebdings" panose="05030102010509060703" pitchFamily="18" charset="2"/>
              <a:buChar char="="/>
              <a:defRPr/>
            </a:pPr>
            <a:r>
              <a:rPr lang="de-DE" sz="1800" kern="0" dirty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 &amp; </a:t>
            </a:r>
            <a:r>
              <a:rPr lang="de-DE" sz="1800" kern="0" dirty="0" err="1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  <a:endParaRPr lang="de-DE" sz="1800" kern="0" dirty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ebdings" panose="05030102010509060703" pitchFamily="18" charset="2"/>
              <a:buChar char="="/>
              <a:defRPr/>
            </a:pPr>
            <a:r>
              <a:rPr lang="de-DE" sz="1800" kern="0" dirty="0" err="1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de-DE" sz="1800" kern="0" dirty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ebdings" panose="05030102010509060703" pitchFamily="18" charset="2"/>
              <a:buChar char="="/>
              <a:defRPr/>
            </a:pPr>
            <a:r>
              <a:rPr lang="de-DE" sz="1800" kern="0" dirty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ebdings" panose="05030102010509060703" pitchFamily="18" charset="2"/>
              <a:buChar char="="/>
              <a:defRPr/>
            </a:pPr>
            <a:r>
              <a:rPr lang="de-DE" sz="1800" kern="0" dirty="0" err="1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Associations</a:t>
            </a:r>
            <a:endParaRPr lang="de-DE" sz="1800" kern="0" dirty="0" smtClean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ebdings" panose="05030102010509060703" pitchFamily="18" charset="2"/>
              <a:buChar char="="/>
              <a:defRPr/>
            </a:pPr>
            <a:r>
              <a:rPr lang="de-DE" sz="1800" kern="0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 …</a:t>
            </a:r>
            <a:endParaRPr lang="de-DE" sz="1800" kern="0" dirty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Rounded Rectangle 297"/>
          <p:cNvSpPr/>
          <p:nvPr/>
        </p:nvSpPr>
        <p:spPr bwMode="auto">
          <a:xfrm>
            <a:off x="126554" y="3605724"/>
            <a:ext cx="2726577" cy="1521845"/>
          </a:xfrm>
          <a:prstGeom prst="roundRect">
            <a:avLst>
              <a:gd name="adj" fmla="val 369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127000" sx="101000" sy="101000" algn="ctr" rotWithShape="0">
              <a:prstClr val="black">
                <a:alpha val="8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2400" b="1" kern="0" dirty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Initiatives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ebdings" panose="05030102010509060703" pitchFamily="18" charset="2"/>
              <a:buChar char="="/>
              <a:defRPr/>
            </a:pPr>
            <a:r>
              <a:rPr lang="de-DE" sz="1800" kern="0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CIVITAS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ebdings" panose="05030102010509060703" pitchFamily="18" charset="2"/>
              <a:buChar char="="/>
              <a:defRPr/>
            </a:pPr>
            <a:r>
              <a:rPr lang="de-DE" sz="1800" kern="0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de-DE" sz="1800" kern="0" dirty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de-DE" sz="1800" kern="0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Charter  </a:t>
            </a:r>
            <a:endParaRPr lang="de-DE" sz="1800" kern="0" dirty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ebdings" panose="05030102010509060703" pitchFamily="18" charset="2"/>
              <a:buChar char="="/>
              <a:defRPr/>
            </a:pPr>
            <a:r>
              <a:rPr lang="de-DE" sz="1800" kern="0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CONCERTO  </a:t>
            </a:r>
            <a:endParaRPr lang="de-DE" sz="1800" kern="0" dirty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48985" y="1705768"/>
            <a:ext cx="3964586" cy="4016822"/>
            <a:chOff x="2911670" y="1705768"/>
            <a:chExt cx="3964586" cy="4016822"/>
          </a:xfrm>
        </p:grpSpPr>
        <p:sp>
          <p:nvSpPr>
            <p:cNvPr id="2" name="Oval 1"/>
            <p:cNvSpPr/>
            <p:nvPr/>
          </p:nvSpPr>
          <p:spPr bwMode="auto">
            <a:xfrm>
              <a:off x="3326480" y="2152494"/>
              <a:ext cx="3207292" cy="3207292"/>
            </a:xfrm>
            <a:prstGeom prst="ellipse">
              <a:avLst/>
            </a:prstGeom>
            <a:gradFill flip="none" rotWithShape="1">
              <a:gsLst>
                <a:gs pos="66000">
                  <a:srgbClr val="2A3054">
                    <a:alpha val="80000"/>
                  </a:srgbClr>
                </a:gs>
                <a:gs pos="0">
                  <a:srgbClr val="2A3054"/>
                </a:gs>
                <a:gs pos="100000">
                  <a:srgbClr val="2A3054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2400" b="1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Smart Cities &amp; Communities</a:t>
              </a:r>
            </a:p>
            <a:p>
              <a:pPr algn="ctr"/>
              <a:r>
                <a:rPr lang="de-DE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 </a:t>
              </a:r>
              <a:r>
                <a:rPr lang="de-DE" sz="2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actions</a:t>
              </a:r>
              <a:endPara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ircular Arrow 24"/>
            <p:cNvSpPr/>
            <p:nvPr/>
          </p:nvSpPr>
          <p:spPr bwMode="auto">
            <a:xfrm>
              <a:off x="2911670" y="1705768"/>
              <a:ext cx="3964586" cy="4016822"/>
            </a:xfrm>
            <a:prstGeom prst="circularArrow">
              <a:avLst>
                <a:gd name="adj1" fmla="val 10934"/>
                <a:gd name="adj2" fmla="val 1142319"/>
                <a:gd name="adj3" fmla="val 9454121"/>
                <a:gd name="adj4" fmla="val 10800000"/>
                <a:gd name="adj5" fmla="val 12206"/>
              </a:avLst>
            </a:prstGeom>
            <a:solidFill>
              <a:srgbClr val="67A91F"/>
            </a:solidFill>
            <a:ln>
              <a:headEnd type="none" w="med" len="med"/>
              <a:tailEnd type="none" w="med" len="med"/>
            </a:ln>
            <a:effectLst>
              <a:outerShdw blurRad="127000" sx="101000" sy="101000" algn="ctr" rotWithShape="0">
                <a:prstClr val="black">
                  <a:alpha val="80000"/>
                </a:prstClr>
              </a:outerShdw>
            </a:effectLst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58775" algn="ctr"/>
              <a:endParaRPr lang="en-GB" sz="2800" b="1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4" name="Rounded Rectangle 303"/>
          <p:cNvSpPr/>
          <p:nvPr/>
        </p:nvSpPr>
        <p:spPr bwMode="auto">
          <a:xfrm>
            <a:off x="126554" y="5304291"/>
            <a:ext cx="3198891" cy="1463221"/>
          </a:xfrm>
          <a:prstGeom prst="roundRect">
            <a:avLst>
              <a:gd name="adj" fmla="val 369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127000" sx="101000" sy="101000" algn="ctr" rotWithShape="0">
              <a:prstClr val="black">
                <a:alpha val="8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2400" b="1" kern="0" dirty="0" err="1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Lighthouse</a:t>
            </a:r>
            <a:r>
              <a:rPr lang="de-DE" sz="2400" b="1" kern="0" dirty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b="1" kern="0" dirty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&amp; </a:t>
            </a:r>
            <a:r>
              <a:rPr lang="de-DE" sz="1800" b="1" kern="0" dirty="0" err="1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replication</a:t>
            </a:r>
            <a:r>
              <a:rPr lang="de-DE" sz="1800" b="1" kern="0" dirty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kern="0" dirty="0" err="1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800" b="1" kern="0" dirty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</a:t>
            </a:r>
            <a:r>
              <a:rPr lang="de-DE" sz="1800" b="1" kern="0" dirty="0" err="1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de-DE" sz="1800" b="1" kern="0" dirty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3" name="Rounded Rectangle 82"/>
          <p:cNvSpPr/>
          <p:nvPr/>
        </p:nvSpPr>
        <p:spPr bwMode="auto">
          <a:xfrm>
            <a:off x="6677939" y="1340768"/>
            <a:ext cx="2348368" cy="1800200"/>
          </a:xfrm>
          <a:prstGeom prst="roundRect">
            <a:avLst>
              <a:gd name="adj" fmla="val 369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127000" sx="101000" sy="101000" algn="ctr" rotWithShape="0">
              <a:prstClr val="black">
                <a:alpha val="8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2400" b="1" kern="0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Covenant of Mayors</a:t>
            </a:r>
            <a:endParaRPr lang="de-DE" sz="2400" kern="0" dirty="0">
              <a:solidFill>
                <a:srgbClr val="0F54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b="1" kern="0" dirty="0" smtClean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</a:t>
            </a:r>
            <a:r>
              <a:rPr lang="de-DE" sz="1800" b="1" kern="0" dirty="0" err="1" smtClean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commitments</a:t>
            </a:r>
            <a:r>
              <a:rPr lang="de-DE" sz="1800" b="1" kern="0" dirty="0" smtClean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kern="0" dirty="0" err="1" smtClean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de-DE" sz="1800" b="1" kern="0" dirty="0" smtClean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kern="0" dirty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de-DE" sz="1800" b="1" kern="0" dirty="0" err="1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endParaRPr lang="de-DE" sz="1800" b="1" kern="0" dirty="0">
              <a:solidFill>
                <a:srgbClr val="67A9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ounded Rectangle 73"/>
          <p:cNvSpPr/>
          <p:nvPr/>
        </p:nvSpPr>
        <p:spPr bwMode="auto">
          <a:xfrm>
            <a:off x="6677939" y="3566754"/>
            <a:ext cx="2348368" cy="1774071"/>
          </a:xfrm>
          <a:prstGeom prst="roundRect">
            <a:avLst>
              <a:gd name="adj" fmla="val 369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127000" sx="101000" sy="101000" algn="ctr" rotWithShape="0">
              <a:prstClr val="black">
                <a:alpha val="8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2400" b="1" kern="0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SCC-EIP Market </a:t>
            </a:r>
            <a:r>
              <a:rPr lang="de-DE" sz="2400" b="1" kern="0" dirty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b="1" kern="0" dirty="0" err="1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Commitments</a:t>
            </a:r>
            <a:r>
              <a:rPr lang="de-DE" sz="1800" kern="0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kern="0" dirty="0" smtClean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</a:t>
            </a:r>
            <a:r>
              <a:rPr lang="de-DE" sz="1800" b="1" kern="0" dirty="0" err="1" smtClean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de-DE" sz="1800" b="1" kern="0" dirty="0" smtClean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kern="0" dirty="0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de-DE" sz="1800" b="1" kern="0" dirty="0" err="1">
                <a:solidFill>
                  <a:srgbClr val="67A9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endParaRPr lang="de-DE" sz="1800" b="1" kern="0" dirty="0">
              <a:solidFill>
                <a:srgbClr val="67A9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949200" y="244800"/>
            <a:ext cx="1440000" cy="6630663"/>
            <a:chOff x="3949200" y="244800"/>
            <a:chExt cx="1440000" cy="6630663"/>
          </a:xfrm>
        </p:grpSpPr>
        <p:sp>
          <p:nvSpPr>
            <p:cNvPr id="16" name="Rectangle 15"/>
            <p:cNvSpPr/>
            <p:nvPr/>
          </p:nvSpPr>
          <p:spPr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00">
                <a:solidFill>
                  <a:srgbClr val="FFFFFF"/>
                </a:solidFill>
              </a:endParaRPr>
            </a:p>
          </p:txBody>
        </p:sp>
        <p:pic>
          <p:nvPicPr>
            <p:cNvPr id="17" name="Picture 1" descr="U:\001 SUBJECT MATTERS\003 SET-Plan\017 EIP SCC - Smart Cities and Communities\Pictures\EC Logo\EN\LOGO CE_Vertical_EN_quadri_LR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200" y="244800"/>
              <a:ext cx="1440000" cy="999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oliennummernplatzhalter 4"/>
            <p:cNvSpPr txBox="1">
              <a:spLocks/>
            </p:cNvSpPr>
            <p:nvPr/>
          </p:nvSpPr>
          <p:spPr bwMode="auto"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fld id="{7550DAC1-3237-4742-8D5C-705167448467}" type="slidenum">
                <a:rPr lang="en-GB" smtClean="0">
                  <a:solidFill>
                    <a:srgbClr val="FFFFFF"/>
                  </a:solidFill>
                </a:rPr>
                <a:pPr algn="ctr">
                  <a:defRPr/>
                </a:pPr>
                <a:t>5</a:t>
              </a:fld>
              <a:endParaRPr lang="en-GB" dirty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Rounded Rectangle 18"/>
          <p:cNvSpPr/>
          <p:nvPr/>
        </p:nvSpPr>
        <p:spPr bwMode="auto">
          <a:xfrm>
            <a:off x="3949200" y="5766610"/>
            <a:ext cx="5077107" cy="614718"/>
          </a:xfrm>
          <a:prstGeom prst="roundRect">
            <a:avLst>
              <a:gd name="adj" fmla="val 369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127000" sx="101000" sy="101000" algn="ctr" rotWithShape="0">
              <a:prstClr val="black">
                <a:alpha val="8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2400" b="1" kern="0" dirty="0" smtClean="0">
                <a:solidFill>
                  <a:srgbClr val="0F5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City Information System</a:t>
            </a:r>
            <a:endParaRPr lang="de-DE" sz="1800" b="1" kern="0" dirty="0">
              <a:solidFill>
                <a:srgbClr val="67A9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97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 animBg="1"/>
      <p:bldP spid="298" grpId="0" animBg="1"/>
      <p:bldP spid="304" grpId="0" animBg="1"/>
      <p:bldP spid="83" grpId="0" animBg="1"/>
      <p:bldP spid="74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:\001 SUBJECT MATTERS\003 SET-Plan\017 EIP SCC - Smart Cities and Communities\Pictures\Scaled for PPT\ThinkstockPhotos-72968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838" y="302021"/>
            <a:ext cx="9845676" cy="658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/>
          <p:cNvSpPr/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1" name="Picture 1" descr="U:\001 SUBJECT MATTERS\003 SET-Plan\017 EIP SCC - Smart Cities and Communities\Pictures\EC Logo\EN\LOGO CE_Vertical_EN_quadri_L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00" y="244800"/>
            <a:ext cx="1440000" cy="9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liennummernplatzhalter 4"/>
          <p:cNvSpPr txBox="1">
            <a:spLocks/>
          </p:cNvSpPr>
          <p:nvPr/>
        </p:nvSpPr>
        <p:spPr bwMode="auto">
          <a:xfrm>
            <a:off x="4257000" y="6659563"/>
            <a:ext cx="630000" cy="215900"/>
          </a:xfrm>
          <a:prstGeom prst="rect">
            <a:avLst/>
          </a:prstGeom>
          <a:solidFill>
            <a:srgbClr val="004494"/>
          </a:solidFill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7550DAC1-3237-4742-8D5C-705167448467}" type="slidenum">
              <a:rPr lang="en-GB" smtClean="0">
                <a:solidFill>
                  <a:srgbClr val="FFFFFF"/>
                </a:solidFill>
              </a:rPr>
              <a:pPr algn="ctr">
                <a:defRPr/>
              </a:pPr>
              <a:t>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Rechteck 86"/>
          <p:cNvSpPr/>
          <p:nvPr/>
        </p:nvSpPr>
        <p:spPr bwMode="auto">
          <a:xfrm>
            <a:off x="0" y="1412776"/>
            <a:ext cx="9144000" cy="7217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40000">
                <a:schemeClr val="bg1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44000" tIns="144000" rIns="144000" bIns="1440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de-DE" sz="2800" b="1" dirty="0" err="1" smtClean="0">
                <a:latin typeface="Arial"/>
                <a:cs typeface="Arial"/>
              </a:rPr>
              <a:t>Three</a:t>
            </a:r>
            <a:r>
              <a:rPr lang="de-DE" sz="2800" b="1" dirty="0" smtClean="0">
                <a:latin typeface="Arial"/>
                <a:cs typeface="Arial"/>
              </a:rPr>
              <a:t> </a:t>
            </a:r>
            <a:r>
              <a:rPr lang="de-DE" sz="2800" b="1" dirty="0" err="1" smtClean="0">
                <a:latin typeface="Arial"/>
                <a:cs typeface="Arial"/>
              </a:rPr>
              <a:t>strands</a:t>
            </a:r>
            <a:r>
              <a:rPr lang="de-DE" sz="2800" b="1" dirty="0" smtClean="0">
                <a:latin typeface="Arial"/>
                <a:cs typeface="Arial"/>
              </a:rPr>
              <a:t> </a:t>
            </a:r>
            <a:r>
              <a:rPr lang="de-DE" sz="2800" b="1" dirty="0" err="1" smtClean="0">
                <a:latin typeface="Arial"/>
                <a:cs typeface="Arial"/>
              </a:rPr>
              <a:t>of</a:t>
            </a:r>
            <a:r>
              <a:rPr lang="de-DE" sz="2800" b="1" dirty="0" smtClean="0">
                <a:latin typeface="Arial"/>
                <a:cs typeface="Arial"/>
              </a:rPr>
              <a:t> </a:t>
            </a:r>
            <a:r>
              <a:rPr lang="de-DE" sz="2800" b="1" dirty="0" err="1" smtClean="0">
                <a:latin typeface="Arial"/>
                <a:cs typeface="Arial"/>
              </a:rPr>
              <a:t>action</a:t>
            </a:r>
            <a:r>
              <a:rPr lang="de-DE" sz="2800" b="1" dirty="0" smtClean="0">
                <a:latin typeface="Arial"/>
                <a:cs typeface="Arial"/>
              </a:rPr>
              <a:t> …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30350" y="5373216"/>
            <a:ext cx="8568952" cy="1080120"/>
          </a:xfrm>
          <a:prstGeom prst="roundRect">
            <a:avLst/>
          </a:prstGeom>
          <a:blipFill dpi="0" rotWithShape="1">
            <a:blip r:embed="rId5"/>
            <a:srcRect/>
            <a:stretch>
              <a:fillRect t="-240000" b="-190000"/>
            </a:stretch>
          </a:blipFill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58775"/>
            <a:endParaRPr lang="en-GB" sz="3000" smtClean="0">
              <a:solidFill>
                <a:srgbClr val="0F5494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494565" y="2317566"/>
            <a:ext cx="5292589" cy="3015824"/>
            <a:chOff x="3563888" y="3573016"/>
            <a:chExt cx="5292589" cy="3015824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3563888" y="3625652"/>
              <a:ext cx="5292589" cy="2910553"/>
            </a:xfrm>
            <a:prstGeom prst="roundRect">
              <a:avLst>
                <a:gd name="adj" fmla="val 6522"/>
              </a:avLst>
            </a:prstGeom>
            <a:solidFill>
              <a:srgbClr val="BDDEFF"/>
            </a:solidFill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58775"/>
              <a:endParaRPr lang="en-GB" sz="3000" smtClean="0">
                <a:solidFill>
                  <a:srgbClr val="0F5494"/>
                </a:solidFill>
              </a:endParaRPr>
            </a:p>
          </p:txBody>
        </p:sp>
        <p:pic>
          <p:nvPicPr>
            <p:cNvPr id="25" name="Picture 2" descr="U:\001 SUBJECT MATTERS\003 SET-Plan\017 EIP SCC - Smart Cities and Communities\Pictures\EIP-SCC Logo\New\EIP-SCC logo files (big)\EIP-SCCLogoBig_RGB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3929" y="3573016"/>
              <a:ext cx="5112506" cy="3015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21694" y="2348880"/>
            <a:ext cx="3090039" cy="2910553"/>
            <a:chOff x="287524" y="3625652"/>
            <a:chExt cx="3090039" cy="2910553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287524" y="3625652"/>
              <a:ext cx="3090039" cy="2910553"/>
            </a:xfrm>
            <a:prstGeom prst="roundRect">
              <a:avLst>
                <a:gd name="adj" fmla="val 6522"/>
              </a:avLst>
            </a:prstGeom>
            <a:solidFill>
              <a:srgbClr val="E0E7ED"/>
            </a:solidFill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58775"/>
              <a:endParaRPr lang="en-GB" sz="3000" smtClean="0">
                <a:solidFill>
                  <a:srgbClr val="0F5494"/>
                </a:solidFill>
              </a:endParaRPr>
            </a:p>
          </p:txBody>
        </p:sp>
        <p:pic>
          <p:nvPicPr>
            <p:cNvPr id="2053" name="Picture 5" descr="U:\001 SUBJECT MATTERS\003 SET-Plan\017 EIP SCC - Smart Cities and Communities\Pictures\General\SET-Plan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180" y="3730928"/>
              <a:ext cx="2872727" cy="2700000"/>
            </a:xfrm>
            <a:prstGeom prst="rect">
              <a:avLst/>
            </a:prstGeom>
            <a:noFill/>
            <a:effectLst>
              <a:outerShdw blurRad="127000" sx="101000" sy="101000" algn="ctr" rotWithShape="0">
                <a:schemeClr val="bg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996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" name="Rectangle 13"/>
          <p:cNvSpPr/>
          <p:nvPr/>
        </p:nvSpPr>
        <p:spPr>
          <a:xfrm>
            <a:off x="0" y="957263"/>
            <a:ext cx="9144000" cy="59182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50000">
                <a:srgbClr val="FFFFFF">
                  <a:alpha val="50000"/>
                </a:srgbClr>
              </a:gs>
              <a:gs pos="60000">
                <a:schemeClr val="bg1"/>
              </a:gs>
            </a:gsLst>
            <a:lin ang="0" scaled="1"/>
          </a:gradFill>
        </p:spPr>
        <p:txBody>
          <a:bodyPr wrap="square" lIns="5040000" tIns="360000" rIns="360000" bIns="360000" anchor="t" anchorCtr="0">
            <a:noAutofit/>
          </a:bodyPr>
          <a:lstStyle/>
          <a:p>
            <a:pPr algn="r">
              <a:spcBef>
                <a:spcPts val="0"/>
              </a:spcBef>
            </a:pPr>
            <a:endParaRPr lang="en-US" sz="2000" b="1" dirty="0" smtClean="0">
              <a:latin typeface="+mn-lt"/>
            </a:endParaRPr>
          </a:p>
          <a:p>
            <a:pPr algn="r">
              <a:spcBef>
                <a:spcPts val="0"/>
              </a:spcBef>
            </a:pPr>
            <a:endParaRPr lang="en-US" sz="2000" b="1" dirty="0" smtClean="0">
              <a:latin typeface="+mn-lt"/>
            </a:endParaRPr>
          </a:p>
          <a:p>
            <a:pPr algn="r">
              <a:spcBef>
                <a:spcPts val="0"/>
              </a:spcBef>
            </a:pPr>
            <a:endParaRPr lang="en-US" sz="20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GB" sz="3400" b="1" dirty="0" smtClean="0">
                <a:latin typeface="+mn-lt"/>
              </a:rPr>
              <a:t>The</a:t>
            </a:r>
          </a:p>
          <a:p>
            <a:pPr>
              <a:spcBef>
                <a:spcPts val="0"/>
              </a:spcBef>
            </a:pPr>
            <a:r>
              <a:rPr lang="en-GB" sz="3400" b="1" dirty="0" smtClean="0">
                <a:latin typeface="+mn-lt"/>
              </a:rPr>
              <a:t>Strategic Energy Technology </a:t>
            </a:r>
          </a:p>
          <a:p>
            <a:pPr>
              <a:spcBef>
                <a:spcPts val="0"/>
              </a:spcBef>
            </a:pPr>
            <a:r>
              <a:rPr lang="en-GB" sz="3400" b="1" dirty="0" smtClean="0">
                <a:latin typeface="+mn-lt"/>
              </a:rPr>
              <a:t>(SET) Plan</a:t>
            </a:r>
            <a:endParaRPr lang="en-GB" sz="3400" b="1" dirty="0">
              <a:solidFill>
                <a:srgbClr val="86CC38"/>
              </a:solidFill>
              <a:latin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49200" y="244800"/>
            <a:ext cx="1440000" cy="6630663"/>
            <a:chOff x="3949200" y="244800"/>
            <a:chExt cx="1440000" cy="6630663"/>
          </a:xfrm>
        </p:grpSpPr>
        <p:sp>
          <p:nvSpPr>
            <p:cNvPr id="10" name="Rectangle 9"/>
            <p:cNvSpPr/>
            <p:nvPr/>
          </p:nvSpPr>
          <p:spPr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1" name="Picture 1" descr="U:\001 SUBJECT MATTERS\003 SET-Plan\017 EIP SCC - Smart Cities and Communities\Pictures\EC Logo\EN\LOGO CE_Vertical_EN_quadri_LR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200" y="244800"/>
              <a:ext cx="1440000" cy="999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Foliennummernplatzhalter 4"/>
            <p:cNvSpPr txBox="1">
              <a:spLocks/>
            </p:cNvSpPr>
            <p:nvPr/>
          </p:nvSpPr>
          <p:spPr bwMode="auto">
            <a:xfrm>
              <a:off x="4257000" y="6659563"/>
              <a:ext cx="630000" cy="215900"/>
            </a:xfrm>
            <a:prstGeom prst="rect">
              <a:avLst/>
            </a:prstGeom>
            <a:solidFill>
              <a:srgbClr val="004494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000" kern="1200">
                  <a:solidFill>
                    <a:srgbClr val="0F5494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fld id="{7550DAC1-3237-4742-8D5C-705167448467}" type="slidenum">
                <a:rPr lang="en-GB" smtClean="0">
                  <a:solidFill>
                    <a:schemeClr val="bg1"/>
                  </a:solidFill>
                </a:rPr>
                <a:pPr algn="ctr">
                  <a:defRPr/>
                </a:pPr>
                <a:t>7</a:t>
              </a:fld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00" y="1340768"/>
            <a:ext cx="4320480" cy="4242232"/>
          </a:xfrm>
          <a:prstGeom prst="rect">
            <a:avLst/>
          </a:prstGeom>
          <a:noFill/>
          <a:effectLst>
            <a:outerShdw blurRad="127000" sx="103000" sy="103000" algn="ctr" rotWithShape="0">
              <a:srgbClr val="0F5494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36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0" y="1860972"/>
            <a:ext cx="8208962" cy="2816156"/>
          </a:xfrm>
          <a:prstGeom prst="rect">
            <a:avLst/>
          </a:prstGeom>
          <a:solidFill>
            <a:schemeClr val="bg1"/>
          </a:solidFill>
          <a:extLst/>
        </p:spPr>
        <p:txBody>
          <a:bodyPr wrap="square" rtlCol="0">
            <a:spAutoFit/>
          </a:bodyPr>
          <a:lstStyle/>
          <a:p>
            <a:pPr marL="0" indent="0" algn="l">
              <a:spcBef>
                <a:spcPct val="50000"/>
              </a:spcBef>
              <a:buNone/>
            </a:pPr>
            <a:r>
              <a:rPr lang="en-GB" sz="1800" i="0" kern="1200" dirty="0" smtClean="0">
                <a:solidFill>
                  <a:srgbClr val="0F5494"/>
                </a:solidFill>
                <a:latin typeface="Arial" charset="0"/>
              </a:rPr>
              <a:t>Adopted in </a:t>
            </a:r>
            <a:r>
              <a:rPr lang="en-GB" sz="1800" b="1" i="0" kern="1200" dirty="0" smtClean="0">
                <a:solidFill>
                  <a:srgbClr val="0F5494"/>
                </a:solidFill>
                <a:latin typeface="Arial" charset="0"/>
              </a:rPr>
              <a:t>2008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GB" sz="1800" i="0" kern="1200" dirty="0" smtClean="0">
                <a:latin typeface="Arial" charset="0"/>
              </a:rPr>
              <a:t>Set-up of </a:t>
            </a:r>
            <a:r>
              <a:rPr lang="en-US" sz="1800" b="1" i="0" dirty="0" smtClean="0">
                <a:solidFill>
                  <a:srgbClr val="00B050"/>
                </a:solidFill>
                <a:latin typeface="Arial"/>
                <a:cs typeface="Arial"/>
              </a:rPr>
              <a:t>European Industrial Initiatives </a:t>
            </a:r>
            <a:r>
              <a:rPr lang="en-US" sz="1800" i="0" dirty="0" smtClean="0">
                <a:latin typeface="Arial"/>
                <a:cs typeface="Arial"/>
              </a:rPr>
              <a:t>for</a:t>
            </a:r>
            <a:r>
              <a:rPr lang="en-GB" sz="1800" i="0" kern="1200" dirty="0" smtClean="0">
                <a:solidFill>
                  <a:srgbClr val="0F5494"/>
                </a:solidFill>
                <a:latin typeface="Arial" charset="0"/>
              </a:rPr>
              <a:t> technologies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fr-BE" sz="1800" i="0" kern="1200" dirty="0" smtClean="0">
                <a:latin typeface="Arial" charset="0"/>
              </a:rPr>
              <a:t>&amp; </a:t>
            </a:r>
            <a:r>
              <a:rPr lang="fr-BE" sz="1800" b="1" i="0" kern="1200" dirty="0" err="1" smtClean="0">
                <a:solidFill>
                  <a:srgbClr val="00B050"/>
                </a:solidFill>
                <a:latin typeface="Arial" charset="0"/>
              </a:rPr>
              <a:t>Coordinates</a:t>
            </a:r>
            <a:r>
              <a:rPr lang="fr-BE" sz="1800" b="1" i="0" kern="1200" dirty="0" smtClean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fr-BE" sz="1800" b="1" i="0" kern="1200" dirty="0">
                <a:solidFill>
                  <a:srgbClr val="00B050"/>
                </a:solidFill>
                <a:latin typeface="Arial" charset="0"/>
              </a:rPr>
              <a:t>the </a:t>
            </a:r>
            <a:r>
              <a:rPr lang="fr-BE" sz="1800" b="1" i="0" kern="1200" dirty="0" err="1">
                <a:solidFill>
                  <a:srgbClr val="00B050"/>
                </a:solidFill>
                <a:latin typeface="Arial" charset="0"/>
              </a:rPr>
              <a:t>research</a:t>
            </a:r>
            <a:r>
              <a:rPr lang="fr-BE" sz="1800" b="1" i="0" kern="1200" dirty="0">
                <a:solidFill>
                  <a:srgbClr val="00B050"/>
                </a:solidFill>
                <a:latin typeface="Arial" charset="0"/>
              </a:rPr>
              <a:t> actions </a:t>
            </a:r>
            <a:r>
              <a:rPr lang="fr-BE" sz="1800" b="1" i="0" kern="1200" dirty="0">
                <a:latin typeface="Arial" charset="0"/>
              </a:rPr>
              <a:t>of EU </a:t>
            </a:r>
            <a:r>
              <a:rPr lang="fr-BE" sz="1800" i="0" kern="1200" dirty="0">
                <a:latin typeface="Arial" charset="0"/>
              </a:rPr>
              <a:t>and </a:t>
            </a:r>
            <a:r>
              <a:rPr lang="fr-BE" sz="1800" i="0" kern="1200" dirty="0" err="1">
                <a:latin typeface="Arial" charset="0"/>
              </a:rPr>
              <a:t>Member</a:t>
            </a:r>
            <a:r>
              <a:rPr lang="fr-BE" sz="1800" i="0" kern="1200" dirty="0">
                <a:latin typeface="Arial" charset="0"/>
              </a:rPr>
              <a:t> </a:t>
            </a:r>
            <a:r>
              <a:rPr lang="fr-BE" sz="1800" i="0" kern="1200" dirty="0" smtClean="0">
                <a:latin typeface="Arial" charset="0"/>
              </a:rPr>
              <a:t>States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fr-BE" sz="1800" i="0" kern="1200" dirty="0" smtClean="0">
                <a:solidFill>
                  <a:srgbClr val="0F5494"/>
                </a:solidFill>
                <a:latin typeface="Arial" charset="0"/>
              </a:rPr>
              <a:t>For technologies </a:t>
            </a:r>
            <a:r>
              <a:rPr lang="en-GB" sz="1800" i="0" kern="1200" dirty="0" smtClean="0">
                <a:solidFill>
                  <a:srgbClr val="0F5494"/>
                </a:solidFill>
                <a:latin typeface="Arial" charset="0"/>
              </a:rPr>
              <a:t>with market impact up to 2020 </a:t>
            </a:r>
            <a:r>
              <a:rPr lang="fr-BE" sz="1800" i="0" kern="1200" dirty="0" smtClean="0">
                <a:solidFill>
                  <a:srgbClr val="0F5494"/>
                </a:solidFill>
                <a:latin typeface="Arial" charset="0"/>
              </a:rPr>
              <a:t>and </a:t>
            </a:r>
            <a:r>
              <a:rPr lang="fr-BE" sz="1800" i="0" kern="1200" dirty="0" err="1" smtClean="0">
                <a:solidFill>
                  <a:srgbClr val="0F5494"/>
                </a:solidFill>
                <a:latin typeface="Arial" charset="0"/>
              </a:rPr>
              <a:t>beyond</a:t>
            </a:r>
            <a:endParaRPr lang="fr-BE" sz="1800" i="0" kern="1200" dirty="0" smtClean="0">
              <a:solidFill>
                <a:srgbClr val="0F5494"/>
              </a:solidFill>
              <a:latin typeface="Arial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fr-BE" sz="1800" i="0" kern="1200" dirty="0" smtClean="0">
                <a:latin typeface="Arial" charset="0"/>
              </a:rPr>
              <a:t> </a:t>
            </a:r>
            <a:endParaRPr lang="fr-FR" sz="1800" i="0" kern="1200" dirty="0">
              <a:latin typeface="Arial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fr-BE" sz="1800" i="0" kern="1200" dirty="0" smtClean="0">
                <a:solidFill>
                  <a:srgbClr val="0F5494"/>
                </a:solidFill>
                <a:latin typeface="Arial" charset="0"/>
              </a:rPr>
              <a:t> </a:t>
            </a:r>
            <a:endParaRPr lang="fr-FR" sz="1800" i="0" kern="1200" dirty="0" smtClean="0">
              <a:solidFill>
                <a:srgbClr val="0F5494"/>
              </a:solidFill>
              <a:latin typeface="Arial" charset="0"/>
            </a:endParaRPr>
          </a:p>
          <a:p>
            <a:pPr algn="l">
              <a:spcBef>
                <a:spcPct val="50000"/>
              </a:spcBef>
            </a:pPr>
            <a:endParaRPr lang="fr-FR" sz="1600" kern="1200" dirty="0">
              <a:solidFill>
                <a:srgbClr val="0F5494"/>
              </a:solidFill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835696" y="44450"/>
            <a:ext cx="7308304" cy="936625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endParaRPr lang="en-GB" sz="2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772816"/>
            <a:ext cx="228600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86"/>
          <p:cNvSpPr/>
          <p:nvPr/>
        </p:nvSpPr>
        <p:spPr bwMode="auto">
          <a:xfrm>
            <a:off x="0" y="1123124"/>
            <a:ext cx="9144000" cy="72170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  <a:gs pos="80000">
                <a:schemeClr val="bg1">
                  <a:alpha val="9000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44000" tIns="144000" rIns="144000" bIns="144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2800" b="1" i="0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The 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S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trategic </a:t>
            </a:r>
            <a:r>
              <a:rPr kumimoji="0" lang="de-DE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E</a:t>
            </a:r>
            <a:r>
              <a:rPr kumimoji="0" lang="de-DE" sz="2800" b="1" i="0" u="none" strike="noStrike" cap="none" normalizeH="0" baseline="0" dirty="0" err="1" smtClean="0">
                <a:ln>
                  <a:noFill/>
                </a:ln>
                <a:effectLst/>
                <a:latin typeface="Arial"/>
                <a:cs typeface="Arial"/>
              </a:rPr>
              <a:t>nergy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 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T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effectLst/>
                <a:latin typeface="Arial"/>
                <a:cs typeface="Arial"/>
              </a:rPr>
              <a:t>echnology</a:t>
            </a:r>
            <a:r>
              <a:rPr kumimoji="0" lang="de-DE" sz="2800" b="1" i="0" u="none" strike="noStrike" cap="none" normalizeH="0" dirty="0" smtClean="0">
                <a:ln>
                  <a:noFill/>
                </a:ln>
                <a:effectLst/>
                <a:latin typeface="Arial"/>
                <a:cs typeface="Arial"/>
              </a:rPr>
              <a:t> (SET) 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Plan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393108" y="4367506"/>
            <a:ext cx="6732239" cy="2169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50000"/>
              </a:spcBef>
              <a:buFontTx/>
              <a:buNone/>
            </a:pPr>
            <a:r>
              <a:rPr lang="en-GB" sz="1800" b="1" i="0" dirty="0">
                <a:latin typeface="Arial" charset="0"/>
              </a:rPr>
              <a:t>Integrated SET Plan Communication </a:t>
            </a:r>
            <a:r>
              <a:rPr lang="en-GB" sz="1800" i="0" dirty="0" smtClean="0">
                <a:latin typeface="Arial" charset="0"/>
              </a:rPr>
              <a:t>(</a:t>
            </a:r>
            <a:r>
              <a:rPr lang="en-GB" sz="1800" b="1" i="0" dirty="0" smtClean="0">
                <a:latin typeface="Arial" charset="0"/>
              </a:rPr>
              <a:t>2015</a:t>
            </a:r>
            <a:r>
              <a:rPr lang="en-GB" sz="1800" i="0" dirty="0">
                <a:latin typeface="Arial" charset="0"/>
              </a:rPr>
              <a:t>)</a:t>
            </a:r>
          </a:p>
          <a:p>
            <a:pPr marL="0" indent="0">
              <a:spcBef>
                <a:spcPct val="50000"/>
              </a:spcBef>
              <a:buFontTx/>
              <a:buNone/>
            </a:pPr>
            <a:r>
              <a:rPr lang="en-GB" sz="1800" b="1" i="0" dirty="0" smtClean="0">
                <a:solidFill>
                  <a:srgbClr val="00B050"/>
                </a:solidFill>
                <a:latin typeface="Arial" charset="0"/>
              </a:rPr>
              <a:t>Technologies and innovation Platforms  (industry and MSS) and Four core priorities </a:t>
            </a:r>
            <a:r>
              <a:rPr lang="en-GB" sz="1800" i="0" dirty="0" smtClean="0">
                <a:latin typeface="Arial" charset="0"/>
              </a:rPr>
              <a:t>(RES</a:t>
            </a:r>
            <a:r>
              <a:rPr lang="en-GB" sz="1800" i="0" dirty="0">
                <a:latin typeface="Arial" charset="0"/>
              </a:rPr>
              <a:t>, consumers, </a:t>
            </a:r>
            <a:r>
              <a:rPr lang="en-GB" sz="1800" i="0" dirty="0" smtClean="0">
                <a:latin typeface="Arial" charset="0"/>
              </a:rPr>
              <a:t>energy </a:t>
            </a:r>
            <a:r>
              <a:rPr lang="en-GB" sz="1800" i="0" dirty="0">
                <a:latin typeface="Arial" charset="0"/>
              </a:rPr>
              <a:t>efficiency, </a:t>
            </a:r>
            <a:r>
              <a:rPr lang="en-GB" sz="1800" i="0" dirty="0" smtClean="0">
                <a:latin typeface="Arial" charset="0"/>
              </a:rPr>
              <a:t>sustainable transport – in line with Energy Union) + CCS and nuclear</a:t>
            </a:r>
          </a:p>
          <a:p>
            <a:pPr marL="0" indent="0">
              <a:spcBef>
                <a:spcPct val="50000"/>
              </a:spcBef>
              <a:buFontTx/>
              <a:buNone/>
            </a:pPr>
            <a:r>
              <a:rPr lang="en-GB" i="0" dirty="0" smtClean="0">
                <a:solidFill>
                  <a:srgbClr val="FF0000"/>
                </a:solidFill>
                <a:latin typeface="Arial" charset="0"/>
              </a:rPr>
              <a:t>10 Key Actions</a:t>
            </a:r>
            <a:endParaRPr lang="en-GB" i="0" dirty="0" smtClean="0"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" y="4187304"/>
            <a:ext cx="2411760" cy="221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2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7098729" y="935663"/>
            <a:ext cx="1898543" cy="1451599"/>
            <a:chOff x="7277515" y="1113305"/>
            <a:chExt cx="1694915" cy="1451599"/>
          </a:xfrm>
        </p:grpSpPr>
        <p:sp>
          <p:nvSpPr>
            <p:cNvPr id="6" name="Rectangle 5"/>
            <p:cNvSpPr/>
            <p:nvPr/>
          </p:nvSpPr>
          <p:spPr>
            <a:xfrm>
              <a:off x="7277516" y="1415543"/>
              <a:ext cx="1681535" cy="25186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BE" sz="600" dirty="0" smtClean="0">
                  <a:solidFill>
                    <a:prstClr val="black"/>
                  </a:solidFill>
                </a:rPr>
                <a:t>Global leadership in </a:t>
              </a:r>
              <a:r>
                <a:rPr lang="fr-BE" sz="900" b="1" dirty="0" err="1" smtClean="0">
                  <a:solidFill>
                    <a:prstClr val="black"/>
                  </a:solidFill>
                </a:rPr>
                <a:t>solar</a:t>
              </a:r>
              <a:r>
                <a:rPr lang="fr-BE" sz="900" b="1" dirty="0" smtClean="0">
                  <a:solidFill>
                    <a:prstClr val="black"/>
                  </a:solidFill>
                </a:rPr>
                <a:t> thermal el.</a:t>
              </a:r>
              <a:endParaRPr lang="en-GB" sz="900" b="1" dirty="0">
                <a:solidFill>
                  <a:prstClr val="black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277516" y="1113305"/>
              <a:ext cx="1681535" cy="25186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BE" sz="600" dirty="0" smtClean="0">
                  <a:solidFill>
                    <a:prstClr val="black"/>
                  </a:solidFill>
                </a:rPr>
                <a:t>Global leadership in </a:t>
              </a:r>
              <a:r>
                <a:rPr lang="fr-BE" sz="900" b="1" dirty="0" err="1" smtClean="0">
                  <a:solidFill>
                    <a:prstClr val="black"/>
                  </a:solidFill>
                </a:rPr>
                <a:t>Photovoltaics</a:t>
              </a:r>
              <a:endParaRPr lang="en-GB" sz="9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277515" y="1717779"/>
              <a:ext cx="1681535" cy="25186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BE" sz="600" dirty="0" smtClean="0">
                  <a:solidFill>
                    <a:prstClr val="black"/>
                  </a:solidFill>
                </a:rPr>
                <a:t>Global leadership in </a:t>
              </a:r>
              <a:r>
                <a:rPr lang="fr-BE" sz="900" b="1" dirty="0" smtClean="0">
                  <a:solidFill>
                    <a:prstClr val="black"/>
                  </a:solidFill>
                </a:rPr>
                <a:t>offshore </a:t>
              </a:r>
              <a:r>
                <a:rPr lang="fr-BE" sz="900" b="1" dirty="0" err="1" smtClean="0">
                  <a:solidFill>
                    <a:prstClr val="black"/>
                  </a:solidFill>
                </a:rPr>
                <a:t>wind</a:t>
              </a:r>
              <a:r>
                <a:rPr lang="fr-BE" sz="900" dirty="0" smtClean="0">
                  <a:solidFill>
                    <a:prstClr val="black"/>
                  </a:solidFill>
                </a:rPr>
                <a:t>.</a:t>
              </a:r>
              <a:endParaRPr lang="en-GB" sz="900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277515" y="2020013"/>
              <a:ext cx="1694915" cy="25186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BE" sz="600" dirty="0" smtClean="0">
                  <a:solidFill>
                    <a:prstClr val="black"/>
                  </a:solidFill>
                </a:rPr>
                <a:t>Global leadership in </a:t>
              </a:r>
              <a:r>
                <a:rPr lang="fr-BE" sz="900" b="1" dirty="0" err="1" smtClean="0">
                  <a:solidFill>
                    <a:prstClr val="black"/>
                  </a:solidFill>
                </a:rPr>
                <a:t>deep</a:t>
              </a:r>
              <a:r>
                <a:rPr lang="fr-BE" sz="900" b="1" dirty="0" smtClean="0">
                  <a:solidFill>
                    <a:prstClr val="black"/>
                  </a:solidFill>
                </a:rPr>
                <a:t> </a:t>
              </a:r>
              <a:r>
                <a:rPr lang="fr-BE" sz="900" b="1" dirty="0" err="1" smtClean="0">
                  <a:solidFill>
                    <a:prstClr val="black"/>
                  </a:solidFill>
                </a:rPr>
                <a:t>geothermal</a:t>
              </a:r>
              <a:endParaRPr lang="en-GB" sz="900" b="1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77516" y="2313040"/>
              <a:ext cx="1681534" cy="25186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BE" sz="600" dirty="0" smtClean="0">
                  <a:solidFill>
                    <a:prstClr val="black"/>
                  </a:solidFill>
                </a:rPr>
                <a:t>Global leadership in </a:t>
              </a:r>
              <a:r>
                <a:rPr lang="fr-BE" sz="900" b="1" dirty="0" err="1" smtClean="0">
                  <a:solidFill>
                    <a:prstClr val="black"/>
                  </a:solidFill>
                </a:rPr>
                <a:t>ocean</a:t>
              </a:r>
              <a:endParaRPr lang="en-GB" sz="9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260684" y="332656"/>
            <a:ext cx="1717095" cy="5040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b="1" dirty="0" smtClean="0">
                <a:solidFill>
                  <a:prstClr val="black"/>
                </a:solidFill>
              </a:rPr>
              <a:t>TEMPORARY WORKING GROUPS</a:t>
            </a:r>
            <a:endParaRPr lang="en-GB" b="1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>
            <a:endCxn id="7" idx="1"/>
          </p:cNvCxnSpPr>
          <p:nvPr/>
        </p:nvCxnSpPr>
        <p:spPr>
          <a:xfrm flipV="1">
            <a:off x="6359500" y="1061595"/>
            <a:ext cx="739230" cy="6477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6" idx="1"/>
          </p:cNvCxnSpPr>
          <p:nvPr/>
        </p:nvCxnSpPr>
        <p:spPr>
          <a:xfrm flipV="1">
            <a:off x="6359500" y="1363833"/>
            <a:ext cx="739230" cy="3537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8" idx="1"/>
          </p:cNvCxnSpPr>
          <p:nvPr/>
        </p:nvCxnSpPr>
        <p:spPr>
          <a:xfrm flipV="1">
            <a:off x="6359500" y="1666069"/>
            <a:ext cx="739229" cy="51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2" idx="1"/>
          </p:cNvCxnSpPr>
          <p:nvPr/>
        </p:nvCxnSpPr>
        <p:spPr>
          <a:xfrm>
            <a:off x="6359500" y="1717549"/>
            <a:ext cx="739230" cy="5437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414065" y="1733484"/>
            <a:ext cx="739229" cy="2718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121023" y="2475652"/>
            <a:ext cx="1879571" cy="29402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b="1" dirty="0" smtClean="0">
                <a:solidFill>
                  <a:schemeClr val="bg1"/>
                </a:solidFill>
              </a:rPr>
              <a:t>Smart solutions for </a:t>
            </a:r>
            <a:r>
              <a:rPr lang="fr-BE" b="1" dirty="0" err="1" smtClean="0">
                <a:solidFill>
                  <a:schemeClr val="bg1"/>
                </a:solidFill>
              </a:rPr>
              <a:t>energy</a:t>
            </a:r>
            <a:r>
              <a:rPr lang="fr-BE" b="1" dirty="0" smtClean="0">
                <a:solidFill>
                  <a:schemeClr val="bg1"/>
                </a:solidFill>
              </a:rPr>
              <a:t> </a:t>
            </a:r>
            <a:r>
              <a:rPr lang="fr-BE" b="1" dirty="0" err="1" smtClean="0">
                <a:solidFill>
                  <a:schemeClr val="bg1"/>
                </a:solidFill>
              </a:rPr>
              <a:t>consumers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93250" y="2836227"/>
            <a:ext cx="1881033" cy="31178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b="1" dirty="0" smtClean="0">
                <a:solidFill>
                  <a:schemeClr val="bg1"/>
                </a:solidFill>
              </a:rPr>
              <a:t>Smart </a:t>
            </a:r>
            <a:r>
              <a:rPr lang="fr-BE" b="1" dirty="0" err="1" smtClean="0">
                <a:solidFill>
                  <a:schemeClr val="bg1"/>
                </a:solidFill>
              </a:rPr>
              <a:t>cities</a:t>
            </a:r>
            <a:r>
              <a:rPr lang="fr-BE" b="1" dirty="0" smtClean="0">
                <a:solidFill>
                  <a:schemeClr val="bg1"/>
                </a:solidFill>
              </a:rPr>
              <a:t> and </a:t>
            </a:r>
            <a:r>
              <a:rPr lang="fr-BE" b="1" dirty="0" err="1" smtClean="0">
                <a:solidFill>
                  <a:schemeClr val="bg1"/>
                </a:solidFill>
              </a:rPr>
              <a:t>communities</a:t>
            </a:r>
            <a:endParaRPr lang="en-GB" sz="2800" b="1" dirty="0" smtClean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10390" y="3217027"/>
            <a:ext cx="1839445" cy="29402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b="1" dirty="0" smtClean="0">
                <a:solidFill>
                  <a:schemeClr val="bg1"/>
                </a:solidFill>
              </a:rPr>
              <a:t>Smart </a:t>
            </a:r>
            <a:r>
              <a:rPr lang="fr-BE" b="1" dirty="0" err="1" smtClean="0">
                <a:solidFill>
                  <a:schemeClr val="bg1"/>
                </a:solidFill>
              </a:rPr>
              <a:t>energy</a:t>
            </a:r>
            <a:r>
              <a:rPr lang="fr-BE" b="1" dirty="0" smtClean="0">
                <a:solidFill>
                  <a:schemeClr val="bg1"/>
                </a:solidFill>
              </a:rPr>
              <a:t> </a:t>
            </a:r>
            <a:r>
              <a:rPr lang="fr-BE" b="1" dirty="0" err="1" smtClean="0">
                <a:solidFill>
                  <a:schemeClr val="bg1"/>
                </a:solidFill>
              </a:rPr>
              <a:t>systems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81011" y="3626926"/>
            <a:ext cx="1868823" cy="37813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050" b="1" dirty="0" smtClean="0">
                <a:solidFill>
                  <a:prstClr val="white"/>
                </a:solidFill>
              </a:rPr>
              <a:t>New </a:t>
            </a:r>
            <a:r>
              <a:rPr lang="fr-BE" sz="1050" b="1" dirty="0" err="1" smtClean="0">
                <a:solidFill>
                  <a:prstClr val="white"/>
                </a:solidFill>
              </a:rPr>
              <a:t>materials</a:t>
            </a:r>
            <a:r>
              <a:rPr lang="fr-BE" sz="1050" b="1" dirty="0" smtClean="0">
                <a:solidFill>
                  <a:prstClr val="white"/>
                </a:solidFill>
              </a:rPr>
              <a:t> and </a:t>
            </a:r>
            <a:r>
              <a:rPr lang="fr-BE" sz="1050" b="1" dirty="0" err="1" smtClean="0">
                <a:solidFill>
                  <a:prstClr val="white"/>
                </a:solidFill>
              </a:rPr>
              <a:t>tech</a:t>
            </a:r>
            <a:r>
              <a:rPr lang="fr-BE" sz="1050" b="1" dirty="0" smtClean="0">
                <a:solidFill>
                  <a:prstClr val="white"/>
                </a:solidFill>
              </a:rPr>
              <a:t>. For EE solutions for  Buildings</a:t>
            </a:r>
            <a:endParaRPr lang="en-GB" sz="1050" b="1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111437" y="4050072"/>
            <a:ext cx="1828004" cy="53105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b="1" dirty="0" smtClean="0">
                <a:solidFill>
                  <a:prstClr val="white"/>
                </a:solidFill>
              </a:rPr>
              <a:t>Cross </a:t>
            </a:r>
            <a:r>
              <a:rPr lang="fr-BE" b="1" dirty="0" err="1" smtClean="0">
                <a:solidFill>
                  <a:prstClr val="white"/>
                </a:solidFill>
              </a:rPr>
              <a:t>cutting</a:t>
            </a:r>
            <a:r>
              <a:rPr lang="fr-BE" b="1" dirty="0" smtClean="0">
                <a:solidFill>
                  <a:prstClr val="white"/>
                </a:solidFill>
              </a:rPr>
              <a:t> </a:t>
            </a:r>
            <a:r>
              <a:rPr lang="fr-BE" b="1" dirty="0" err="1" smtClean="0">
                <a:solidFill>
                  <a:prstClr val="white"/>
                </a:solidFill>
              </a:rPr>
              <a:t>Heating</a:t>
            </a:r>
            <a:r>
              <a:rPr lang="fr-BE" b="1" dirty="0">
                <a:solidFill>
                  <a:prstClr val="white"/>
                </a:solidFill>
              </a:rPr>
              <a:t> </a:t>
            </a:r>
            <a:r>
              <a:rPr lang="fr-BE" b="1" dirty="0" smtClean="0">
                <a:solidFill>
                  <a:prstClr val="white"/>
                </a:solidFill>
              </a:rPr>
              <a:t>and </a:t>
            </a:r>
            <a:r>
              <a:rPr lang="fr-BE" b="1" dirty="0" err="1">
                <a:solidFill>
                  <a:prstClr val="white"/>
                </a:solidFill>
              </a:rPr>
              <a:t>C</a:t>
            </a:r>
            <a:r>
              <a:rPr lang="fr-BE" b="1" dirty="0" err="1" smtClean="0">
                <a:solidFill>
                  <a:prstClr val="white"/>
                </a:solidFill>
              </a:rPr>
              <a:t>ooling</a:t>
            </a:r>
            <a:r>
              <a:rPr lang="fr-BE" b="1" dirty="0" smtClean="0">
                <a:solidFill>
                  <a:prstClr val="white"/>
                </a:solidFill>
              </a:rPr>
              <a:t>  technologies for buildings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111795" y="4746352"/>
            <a:ext cx="1807254" cy="2880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BE" sz="1050" b="1" dirty="0" err="1" smtClean="0">
                <a:solidFill>
                  <a:prstClr val="white"/>
                </a:solidFill>
              </a:rPr>
              <a:t>Energy</a:t>
            </a:r>
            <a:r>
              <a:rPr lang="fr-BE" sz="1050" b="1" dirty="0" smtClean="0">
                <a:solidFill>
                  <a:prstClr val="white"/>
                </a:solidFill>
              </a:rPr>
              <a:t> </a:t>
            </a:r>
            <a:r>
              <a:rPr lang="fr-BE" sz="1050" b="1" dirty="0" err="1" smtClean="0">
                <a:solidFill>
                  <a:prstClr val="white"/>
                </a:solidFill>
              </a:rPr>
              <a:t>Efficiency</a:t>
            </a:r>
            <a:r>
              <a:rPr lang="fr-BE" sz="1050" b="1" dirty="0" smtClean="0">
                <a:solidFill>
                  <a:prstClr val="white"/>
                </a:solidFill>
              </a:rPr>
              <a:t> in </a:t>
            </a:r>
            <a:r>
              <a:rPr lang="fr-BE" sz="1050" b="1" dirty="0" err="1" smtClean="0">
                <a:solidFill>
                  <a:prstClr val="white"/>
                </a:solidFill>
              </a:rPr>
              <a:t>Industry</a:t>
            </a:r>
            <a:endParaRPr lang="en-GB" sz="1050" b="1" dirty="0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118222" y="5074580"/>
            <a:ext cx="18595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dirty="0">
                <a:solidFill>
                  <a:prstClr val="black"/>
                </a:solidFill>
              </a:rPr>
              <a:t>Become competitive in the global </a:t>
            </a:r>
            <a:r>
              <a:rPr lang="en-GB" sz="900" b="1" dirty="0" smtClean="0">
                <a:solidFill>
                  <a:prstClr val="black"/>
                </a:solidFill>
              </a:rPr>
              <a:t>battery sector</a:t>
            </a:r>
            <a:endParaRPr lang="en-GB" sz="900" b="1" dirty="0">
              <a:solidFill>
                <a:prstClr val="black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118222" y="5589240"/>
            <a:ext cx="185955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dirty="0">
                <a:solidFill>
                  <a:prstClr val="black"/>
                </a:solidFill>
              </a:rPr>
              <a:t>Strengthen market take-up of renewable fuels </a:t>
            </a:r>
          </a:p>
        </p:txBody>
      </p:sp>
      <p:cxnSp>
        <p:nvCxnSpPr>
          <p:cNvPr id="71" name="Straight Arrow Connector 70"/>
          <p:cNvCxnSpPr>
            <a:endCxn id="29" idx="1"/>
          </p:cNvCxnSpPr>
          <p:nvPr/>
        </p:nvCxnSpPr>
        <p:spPr>
          <a:xfrm>
            <a:off x="6309072" y="2474966"/>
            <a:ext cx="784178" cy="5171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endCxn id="28" idx="1"/>
          </p:cNvCxnSpPr>
          <p:nvPr/>
        </p:nvCxnSpPr>
        <p:spPr>
          <a:xfrm>
            <a:off x="6354113" y="2475652"/>
            <a:ext cx="766910" cy="1470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endCxn id="30" idx="1"/>
          </p:cNvCxnSpPr>
          <p:nvPr/>
        </p:nvCxnSpPr>
        <p:spPr>
          <a:xfrm>
            <a:off x="6319524" y="3148015"/>
            <a:ext cx="790866" cy="216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7142169" y="6011988"/>
            <a:ext cx="183928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prstClr val="black"/>
                </a:solidFill>
              </a:rPr>
              <a:t>''Renewing efforts to demonstrate </a:t>
            </a:r>
            <a:r>
              <a:rPr lang="en-GB" sz="1000" b="1" dirty="0" smtClean="0">
                <a:solidFill>
                  <a:prstClr val="black"/>
                </a:solidFill>
              </a:rPr>
              <a:t>(</a:t>
            </a:r>
            <a:r>
              <a:rPr lang="en-GB" sz="1000" b="1" dirty="0">
                <a:solidFill>
                  <a:prstClr val="black"/>
                </a:solidFill>
              </a:rPr>
              <a:t>CCS</a:t>
            </a:r>
            <a:r>
              <a:rPr lang="en-GB" sz="1000" b="1" dirty="0" smtClean="0">
                <a:solidFill>
                  <a:prstClr val="black"/>
                </a:solidFill>
              </a:rPr>
              <a:t>)/CCU 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7142168" y="6476804"/>
            <a:ext cx="1839287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prstClr val="black"/>
                </a:solidFill>
              </a:rPr>
              <a:t>Maintaining a high level of safety of nuclear reactors 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7630" y="-962"/>
            <a:ext cx="2877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2800" b="1" dirty="0" smtClean="0">
                <a:solidFill>
                  <a:srgbClr val="FF0000"/>
                </a:solidFill>
                <a:latin typeface="Calibri"/>
              </a:rPr>
              <a:t>SET Plan structure</a:t>
            </a:r>
            <a:endParaRPr lang="en-GB" sz="2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27984" y="3770942"/>
            <a:ext cx="1869464" cy="8905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05" y="408313"/>
            <a:ext cx="6452870" cy="59884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27984" y="3770942"/>
            <a:ext cx="1891540" cy="89057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78515" y="3667122"/>
            <a:ext cx="1956143" cy="9943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New </a:t>
            </a:r>
            <a:r>
              <a:rPr lang="fr-BE" sz="11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fr-BE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technologies for buildings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 sz="11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fr-BE" sz="11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BE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Efficience in </a:t>
            </a:r>
            <a:r>
              <a:rPr lang="fr-BE" sz="11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en-GB" sz="1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Arrow Connector 93"/>
          <p:cNvCxnSpPr>
            <a:endCxn id="91" idx="1"/>
          </p:cNvCxnSpPr>
          <p:nvPr/>
        </p:nvCxnSpPr>
        <p:spPr>
          <a:xfrm>
            <a:off x="5436096" y="5773906"/>
            <a:ext cx="1706073" cy="4381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5436096" y="6093296"/>
            <a:ext cx="1706072" cy="583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48" idx="1"/>
          </p:cNvCxnSpPr>
          <p:nvPr/>
        </p:nvCxnSpPr>
        <p:spPr>
          <a:xfrm>
            <a:off x="6334658" y="5443912"/>
            <a:ext cx="783564" cy="3299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47" idx="1"/>
          </p:cNvCxnSpPr>
          <p:nvPr/>
        </p:nvCxnSpPr>
        <p:spPr>
          <a:xfrm>
            <a:off x="6253128" y="4949552"/>
            <a:ext cx="865094" cy="309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39" idx="1"/>
          </p:cNvCxnSpPr>
          <p:nvPr/>
        </p:nvCxnSpPr>
        <p:spPr>
          <a:xfrm>
            <a:off x="6332453" y="4521944"/>
            <a:ext cx="779342" cy="3684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6359500" y="4083467"/>
            <a:ext cx="783564" cy="2655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6345961" y="3791480"/>
            <a:ext cx="783563" cy="450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751282" y="2135399"/>
            <a:ext cx="2501238" cy="2670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theme/theme1.xml><?xml version="1.0" encoding="utf-8"?>
<a:theme xmlns:a="http://schemas.openxmlformats.org/drawingml/2006/main" name="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Slide_Master">
  <a:themeElements>
    <a:clrScheme name="1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Slide_Master">
  <a:themeElements>
    <a:clrScheme name="2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Slide_Master">
  <a:themeElements>
    <a:clrScheme name="1_Slide_Master 1">
      <a:dk1>
        <a:srgbClr val="0065A3"/>
      </a:dk1>
      <a:lt1>
        <a:srgbClr val="FFFFFF"/>
      </a:lt1>
      <a:dk2>
        <a:srgbClr val="00497F"/>
      </a:dk2>
      <a:lt2>
        <a:srgbClr val="CCCCCC"/>
      </a:lt2>
      <a:accent1>
        <a:srgbClr val="669999"/>
      </a:accent1>
      <a:accent2>
        <a:srgbClr val="009FE3"/>
      </a:accent2>
      <a:accent3>
        <a:srgbClr val="FFFFFF"/>
      </a:accent3>
      <a:accent4>
        <a:srgbClr val="00558B"/>
      </a:accent4>
      <a:accent5>
        <a:srgbClr val="B8CACA"/>
      </a:accent5>
      <a:accent6>
        <a:srgbClr val="0090CE"/>
      </a:accent6>
      <a:hlink>
        <a:srgbClr val="E65028"/>
      </a:hlink>
      <a:folHlink>
        <a:srgbClr val="833438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">
        <a:dk1>
          <a:srgbClr val="0F5494"/>
        </a:dk1>
        <a:lt1>
          <a:srgbClr val="FFFFFF"/>
        </a:lt1>
        <a:dk2>
          <a:srgbClr val="FFD624"/>
        </a:dk2>
        <a:lt2>
          <a:srgbClr val="808080"/>
        </a:lt2>
        <a:accent1>
          <a:srgbClr val="EE8032"/>
        </a:accent1>
        <a:accent2>
          <a:srgbClr val="009FBA"/>
        </a:accent2>
        <a:accent3>
          <a:srgbClr val="FFFFFF"/>
        </a:accent3>
        <a:accent4>
          <a:srgbClr val="0B467E"/>
        </a:accent4>
        <a:accent5>
          <a:srgbClr val="F5C0AD"/>
        </a:accent5>
        <a:accent6>
          <a:srgbClr val="0090A8"/>
        </a:accent6>
        <a:hlink>
          <a:srgbClr val="C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1">
        <a:dk1>
          <a:srgbClr val="0065A3"/>
        </a:dk1>
        <a:lt1>
          <a:srgbClr val="FFFFFF"/>
        </a:lt1>
        <a:dk2>
          <a:srgbClr val="00497F"/>
        </a:dk2>
        <a:lt2>
          <a:srgbClr val="CCCCCC"/>
        </a:lt2>
        <a:accent1>
          <a:srgbClr val="669999"/>
        </a:accent1>
        <a:accent2>
          <a:srgbClr val="009FE3"/>
        </a:accent2>
        <a:accent3>
          <a:srgbClr val="FFFFFF"/>
        </a:accent3>
        <a:accent4>
          <a:srgbClr val="00558B"/>
        </a:accent4>
        <a:accent5>
          <a:srgbClr val="B8CACA"/>
        </a:accent5>
        <a:accent6>
          <a:srgbClr val="0090CE"/>
        </a:accent6>
        <a:hlink>
          <a:srgbClr val="E65028"/>
        </a:hlink>
        <a:folHlink>
          <a:srgbClr val="83343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Slide_Master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lide_Master">
  <a:themeElements>
    <a:clrScheme name="2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Slide_Master">
  <a:themeElements>
    <a:clrScheme name="2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Slide_Master">
  <a:themeElements>
    <a:clrScheme name="2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Slide_Master">
  <a:themeElements>
    <a:clrScheme name="2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Slide_Master">
  <a:themeElements>
    <a:clrScheme name="2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Slide_Master">
  <a:themeElements>
    <a:clrScheme name="2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Slide_Master">
  <a:themeElements>
    <a:clrScheme name="1_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lide_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6AFE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0D4F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lide_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6AA34"/>
        </a:accent1>
        <a:accent2>
          <a:srgbClr val="00AFEC"/>
        </a:accent2>
        <a:accent3>
          <a:srgbClr val="FFFFFF"/>
        </a:accent3>
        <a:accent4>
          <a:srgbClr val="000000"/>
        </a:accent4>
        <a:accent5>
          <a:srgbClr val="FAD2AE"/>
        </a:accent5>
        <a:accent6>
          <a:srgbClr val="009ED6"/>
        </a:accent6>
        <a:hlink>
          <a:srgbClr val="E52E87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1203</TotalTime>
  <Words>2019</Words>
  <Application>Microsoft Office PowerPoint</Application>
  <PresentationFormat>On-screen Show (4:3)</PresentationFormat>
  <Paragraphs>598</Paragraphs>
  <Slides>46</Slides>
  <Notes>46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blank</vt:lpstr>
      <vt:lpstr>2_Slide_Master</vt:lpstr>
      <vt:lpstr>3_Slide_Master</vt:lpstr>
      <vt:lpstr>4_Slide_Master</vt:lpstr>
      <vt:lpstr>5_Slide_Master</vt:lpstr>
      <vt:lpstr>6_Slide_Master</vt:lpstr>
      <vt:lpstr>7_Slide_Master</vt:lpstr>
      <vt:lpstr>Office Theme</vt:lpstr>
      <vt:lpstr>8_Slide_Master</vt:lpstr>
      <vt:lpstr>1_Slide_Master</vt:lpstr>
      <vt:lpstr>9_Slide_Master</vt:lpstr>
      <vt:lpstr>10_Slide_Master</vt:lpstr>
      <vt:lpstr>11_Slide_Master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Smart Cities and Communities (EIP-SCC)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Lighthouse projects - General concept: </vt:lpstr>
      <vt:lpstr>Lighthouse projects – aims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European Fund for Strategic Investments (EFSI) (Juncker Plan)</vt:lpstr>
      <vt:lpstr>PowerPoint Presentation</vt:lpstr>
      <vt:lpstr>EU Cohesion Policy 2014-2020: 1/3 of the EU budget</vt:lpstr>
      <vt:lpstr>Cohesion Policy Funding 2014-2020 (€ 356.5 bn)</vt:lpstr>
      <vt:lpstr>Budget allocations per Member State (2014-2020)</vt:lpstr>
      <vt:lpstr> What measures and  ERDF and CF expected results?</vt:lpstr>
      <vt:lpstr> What measures and  ERDF and CF expected results?</vt:lpstr>
      <vt:lpstr>PowerPoint Presentation</vt:lpstr>
      <vt:lpstr>PowerPoint Presentation</vt:lpstr>
      <vt:lpstr>15th CIVITAS FORUM Conference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relevant events (6/6)</vt:lpstr>
      <vt:lpstr>PowerPoint Presentation</vt:lpstr>
    </vt:vector>
  </TitlesOfParts>
  <Company>European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MAUTONE Orsola Irene (EASME)</dc:creator>
  <cp:lastModifiedBy>STRACHINESCU OLTEANU Magdalena Andreea (ENER)</cp:lastModifiedBy>
  <cp:revision>114</cp:revision>
  <cp:lastPrinted>2017-09-13T15:35:19Z</cp:lastPrinted>
  <dcterms:created xsi:type="dcterms:W3CDTF">2016-11-17T15:05:07Z</dcterms:created>
  <dcterms:modified xsi:type="dcterms:W3CDTF">2017-09-13T15:41:45Z</dcterms:modified>
</cp:coreProperties>
</file>